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62" r:id="rId3"/>
    <p:sldId id="263" r:id="rId4"/>
    <p:sldId id="278" r:id="rId5"/>
    <p:sldId id="264" r:id="rId6"/>
    <p:sldId id="265" r:id="rId7"/>
    <p:sldId id="268" r:id="rId8"/>
    <p:sldId id="266" r:id="rId9"/>
    <p:sldId id="261" r:id="rId10"/>
    <p:sldId id="274" r:id="rId11"/>
    <p:sldId id="269" r:id="rId12"/>
    <p:sldId id="277" r:id="rId13"/>
    <p:sldId id="267" r:id="rId14"/>
    <p:sldId id="271" r:id="rId15"/>
    <p:sldId id="272" r:id="rId16"/>
    <p:sldId id="273" r:id="rId17"/>
    <p:sldId id="279" r:id="rId18"/>
    <p:sldId id="260" r:id="rId19"/>
    <p:sldId id="276" r:id="rId20"/>
  </p:sldIdLst>
  <p:sldSz cx="9144000" cy="5143500" type="screen16x9"/>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90" y="-3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755A37-53B3-40B5-9967-52BE489B99BE}" type="datetimeFigureOut">
              <a:rPr lang="nb-NO" smtClean="0"/>
              <a:t>02.04.2015</a:t>
            </a:fld>
            <a:endParaRPr lang="nb-NO"/>
          </a:p>
        </p:txBody>
      </p:sp>
      <p:sp>
        <p:nvSpPr>
          <p:cNvPr id="4" name="Plassholder for lysbilde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8E0FE3-713B-4945-B809-87EA605F3C3F}" type="slidenum">
              <a:rPr lang="nb-NO" smtClean="0"/>
              <a:t>‹#›</a:t>
            </a:fld>
            <a:endParaRPr lang="nb-NO"/>
          </a:p>
        </p:txBody>
      </p:sp>
    </p:spTree>
    <p:extLst>
      <p:ext uri="{BB962C8B-B14F-4D97-AF65-F5344CB8AC3E}">
        <p14:creationId xmlns:p14="http://schemas.microsoft.com/office/powerpoint/2010/main" val="2828316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Kommer tilbake til lysbaking senere</a:t>
            </a:r>
            <a:r>
              <a:rPr lang="nb-NO" baseline="0" dirty="0" smtClean="0"/>
              <a:t> og </a:t>
            </a:r>
            <a:r>
              <a:rPr lang="nb-NO" baseline="0" dirty="0" err="1" smtClean="0"/>
              <a:t>Android</a:t>
            </a:r>
            <a:r>
              <a:rPr lang="nb-NO" baseline="0" dirty="0" smtClean="0"/>
              <a:t> SDK</a:t>
            </a:r>
            <a:endParaRPr lang="nb-NO" dirty="0"/>
          </a:p>
        </p:txBody>
      </p:sp>
      <p:sp>
        <p:nvSpPr>
          <p:cNvPr id="4" name="Plassholder for lysbildenummer 3"/>
          <p:cNvSpPr>
            <a:spLocks noGrp="1"/>
          </p:cNvSpPr>
          <p:nvPr>
            <p:ph type="sldNum" sz="quarter" idx="10"/>
          </p:nvPr>
        </p:nvSpPr>
        <p:spPr/>
        <p:txBody>
          <a:bodyPr/>
          <a:lstStyle/>
          <a:p>
            <a:fld id="{F68E0FE3-713B-4945-B809-87EA605F3C3F}" type="slidenum">
              <a:rPr lang="nb-NO" smtClean="0"/>
              <a:t>8</a:t>
            </a:fld>
            <a:endParaRPr lang="nb-NO"/>
          </a:p>
        </p:txBody>
      </p:sp>
    </p:spTree>
    <p:extLst>
      <p:ext uri="{BB962C8B-B14F-4D97-AF65-F5344CB8AC3E}">
        <p14:creationId xmlns:p14="http://schemas.microsoft.com/office/powerpoint/2010/main" val="137179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Vise design prinsipper i </a:t>
            </a:r>
            <a:r>
              <a:rPr lang="nb-NO" dirty="0" err="1" smtClean="0"/>
              <a:t>max</a:t>
            </a:r>
            <a:r>
              <a:rPr lang="nb-NO" dirty="0" smtClean="0"/>
              <a:t> – modellering, baksider, tekstur</a:t>
            </a:r>
            <a:r>
              <a:rPr lang="nb-NO" baseline="0" dirty="0" smtClean="0"/>
              <a:t>atlas, sammenslåing av modeller, Render to </a:t>
            </a:r>
            <a:r>
              <a:rPr lang="nb-NO" baseline="0" dirty="0" err="1" smtClean="0"/>
              <a:t>texture</a:t>
            </a:r>
            <a:r>
              <a:rPr lang="nb-NO" baseline="0" dirty="0" smtClean="0"/>
              <a:t>. </a:t>
            </a:r>
            <a:endParaRPr lang="nb-NO" dirty="0"/>
          </a:p>
        </p:txBody>
      </p:sp>
      <p:sp>
        <p:nvSpPr>
          <p:cNvPr id="4" name="Plassholder for lysbildenummer 3"/>
          <p:cNvSpPr>
            <a:spLocks noGrp="1"/>
          </p:cNvSpPr>
          <p:nvPr>
            <p:ph type="sldNum" sz="quarter" idx="10"/>
          </p:nvPr>
        </p:nvSpPr>
        <p:spPr/>
        <p:txBody>
          <a:bodyPr/>
          <a:lstStyle/>
          <a:p>
            <a:fld id="{F68E0FE3-713B-4945-B809-87EA605F3C3F}" type="slidenum">
              <a:rPr lang="nb-NO" smtClean="0"/>
              <a:t>12</a:t>
            </a:fld>
            <a:endParaRPr lang="nb-NO"/>
          </a:p>
        </p:txBody>
      </p:sp>
    </p:spTree>
    <p:extLst>
      <p:ext uri="{BB962C8B-B14F-4D97-AF65-F5344CB8AC3E}">
        <p14:creationId xmlns:p14="http://schemas.microsoft.com/office/powerpoint/2010/main" val="3947254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Vis i </a:t>
            </a:r>
            <a:r>
              <a:rPr lang="nb-NO" dirty="0" err="1" smtClean="0"/>
              <a:t>Unity</a:t>
            </a:r>
            <a:r>
              <a:rPr lang="nb-NO" dirty="0" smtClean="0"/>
              <a:t> – Oppsett av </a:t>
            </a:r>
            <a:r>
              <a:rPr lang="nb-NO" dirty="0" err="1" smtClean="0"/>
              <a:t>unlit</a:t>
            </a:r>
            <a:r>
              <a:rPr lang="nb-NO" dirty="0" smtClean="0"/>
              <a:t> teksturer</a:t>
            </a:r>
            <a:r>
              <a:rPr lang="nb-NO" baseline="0" dirty="0" smtClean="0"/>
              <a:t>, eksport/</a:t>
            </a:r>
            <a:r>
              <a:rPr lang="nb-NO" baseline="0" dirty="0" err="1" smtClean="0"/>
              <a:t>build</a:t>
            </a:r>
            <a:r>
              <a:rPr lang="nb-NO" baseline="0" dirty="0" smtClean="0"/>
              <a:t> innstillinger. </a:t>
            </a:r>
            <a:endParaRPr lang="nb-NO" dirty="0"/>
          </a:p>
        </p:txBody>
      </p:sp>
      <p:sp>
        <p:nvSpPr>
          <p:cNvPr id="4" name="Plassholder for lysbildenummer 3"/>
          <p:cNvSpPr>
            <a:spLocks noGrp="1"/>
          </p:cNvSpPr>
          <p:nvPr>
            <p:ph type="sldNum" sz="quarter" idx="10"/>
          </p:nvPr>
        </p:nvSpPr>
        <p:spPr/>
        <p:txBody>
          <a:bodyPr/>
          <a:lstStyle/>
          <a:p>
            <a:fld id="{F68E0FE3-713B-4945-B809-87EA605F3C3F}" type="slidenum">
              <a:rPr lang="nb-NO" smtClean="0"/>
              <a:t>14</a:t>
            </a:fld>
            <a:endParaRPr lang="nb-NO"/>
          </a:p>
        </p:txBody>
      </p:sp>
    </p:spTree>
    <p:extLst>
      <p:ext uri="{BB962C8B-B14F-4D97-AF65-F5344CB8AC3E}">
        <p14:creationId xmlns:p14="http://schemas.microsoft.com/office/powerpoint/2010/main" val="1933383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1597819"/>
            <a:ext cx="7772400" cy="1102519"/>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036F921F-BA9F-45A7-AFB3-5DA5C0100B5D}" type="datetimeFigureOut">
              <a:rPr lang="nb-NO" smtClean="0"/>
              <a:t>02.04.2015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2987302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036F921F-BA9F-45A7-AFB3-5DA5C0100B5D}" type="datetimeFigureOut">
              <a:rPr lang="nb-NO" smtClean="0"/>
              <a:t>02.04.2015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174401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05979"/>
            <a:ext cx="2057400" cy="4388644"/>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05979"/>
            <a:ext cx="6019800" cy="4388644"/>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036F921F-BA9F-45A7-AFB3-5DA5C0100B5D}" type="datetimeFigureOut">
              <a:rPr lang="nb-NO" smtClean="0"/>
              <a:t>02.04.2015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3890232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ellomside #2">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tx1"/>
                </a:solidFill>
              </a:defRPr>
            </a:lvl1pPr>
          </a:lstStyle>
          <a:p>
            <a:fld id="{7DA8BEC7-7727-41CF-8B4F-EFCE6B922226}" type="datetimeFigureOut">
              <a:rPr lang="nb-NO" smtClean="0"/>
              <a:pPr/>
              <a:t>02.04.2015</a:t>
            </a:fld>
            <a:endParaRPr lang="nb-NO"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nb-NO"/>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2F8C147-E5C9-4E5A-BFDA-02BE385E1D0E}" type="slidenum">
              <a:rPr lang="nb-NO" smtClean="0"/>
              <a:pPr/>
              <a:t>‹#›</a:t>
            </a:fld>
            <a:endParaRPr lang="nb-NO"/>
          </a:p>
        </p:txBody>
      </p:sp>
      <p:sp>
        <p:nvSpPr>
          <p:cNvPr id="9" name="Title 1"/>
          <p:cNvSpPr>
            <a:spLocks noGrp="1"/>
          </p:cNvSpPr>
          <p:nvPr>
            <p:ph type="ctrTitle"/>
          </p:nvPr>
        </p:nvSpPr>
        <p:spPr>
          <a:xfrm>
            <a:off x="670758" y="1828468"/>
            <a:ext cx="7791102" cy="851282"/>
          </a:xfrm>
        </p:spPr>
        <p:txBody>
          <a:bodyPr anchor="t">
            <a:noAutofit/>
          </a:bodyPr>
          <a:lstStyle>
            <a:lvl1pPr algn="l">
              <a:defRPr sz="5200">
                <a:solidFill>
                  <a:schemeClr val="tx1"/>
                </a:solidFill>
              </a:defRPr>
            </a:lvl1pPr>
          </a:lstStyle>
          <a:p>
            <a:r>
              <a:rPr lang="en-US" dirty="0" smtClean="0"/>
              <a:t>Click to edit Master title style</a:t>
            </a:r>
            <a:endParaRPr lang="nb-NO" dirty="0"/>
          </a:p>
        </p:txBody>
      </p:sp>
      <p:sp>
        <p:nvSpPr>
          <p:cNvPr id="10" name="Subtitle 2"/>
          <p:cNvSpPr>
            <a:spLocks noGrp="1"/>
          </p:cNvSpPr>
          <p:nvPr>
            <p:ph type="subTitle" idx="1"/>
          </p:nvPr>
        </p:nvSpPr>
        <p:spPr>
          <a:xfrm>
            <a:off x="670592" y="2753607"/>
            <a:ext cx="7790921" cy="696650"/>
          </a:xfrm>
        </p:spPr>
        <p:txBody>
          <a:bodyPr>
            <a:normAutofit/>
          </a:bodyPr>
          <a:lstStyle>
            <a:lvl1pPr marL="0" indent="0" algn="l">
              <a:buNone/>
              <a:defRPr sz="1600" b="1">
                <a:solidFill>
                  <a:schemeClr val="tx1"/>
                </a:solidFill>
              </a:defRPr>
            </a:lvl1pPr>
            <a:lvl2pPr marL="407139" indent="0" algn="ctr">
              <a:buNone/>
              <a:defRPr>
                <a:solidFill>
                  <a:schemeClr val="tx1">
                    <a:tint val="75000"/>
                  </a:schemeClr>
                </a:solidFill>
              </a:defRPr>
            </a:lvl2pPr>
            <a:lvl3pPr marL="814279" indent="0" algn="ctr">
              <a:buNone/>
              <a:defRPr>
                <a:solidFill>
                  <a:schemeClr val="tx1">
                    <a:tint val="75000"/>
                  </a:schemeClr>
                </a:solidFill>
              </a:defRPr>
            </a:lvl3pPr>
            <a:lvl4pPr marL="1221417" indent="0" algn="ctr">
              <a:buNone/>
              <a:defRPr>
                <a:solidFill>
                  <a:schemeClr val="tx1">
                    <a:tint val="75000"/>
                  </a:schemeClr>
                </a:solidFill>
              </a:defRPr>
            </a:lvl4pPr>
            <a:lvl5pPr marL="1628556" indent="0" algn="ctr">
              <a:buNone/>
              <a:defRPr>
                <a:solidFill>
                  <a:schemeClr val="tx1">
                    <a:tint val="75000"/>
                  </a:schemeClr>
                </a:solidFill>
              </a:defRPr>
            </a:lvl5pPr>
            <a:lvl6pPr marL="2035696" indent="0" algn="ctr">
              <a:buNone/>
              <a:defRPr>
                <a:solidFill>
                  <a:schemeClr val="tx1">
                    <a:tint val="75000"/>
                  </a:schemeClr>
                </a:solidFill>
              </a:defRPr>
            </a:lvl6pPr>
            <a:lvl7pPr marL="2442835" indent="0" algn="ctr">
              <a:buNone/>
              <a:defRPr>
                <a:solidFill>
                  <a:schemeClr val="tx1">
                    <a:tint val="75000"/>
                  </a:schemeClr>
                </a:solidFill>
              </a:defRPr>
            </a:lvl7pPr>
            <a:lvl8pPr marL="2849974" indent="0" algn="ctr">
              <a:buNone/>
              <a:defRPr>
                <a:solidFill>
                  <a:schemeClr val="tx1">
                    <a:tint val="75000"/>
                  </a:schemeClr>
                </a:solidFill>
              </a:defRPr>
            </a:lvl8pPr>
            <a:lvl9pPr marL="3257114" indent="0" algn="ctr">
              <a:buNone/>
              <a:defRPr>
                <a:solidFill>
                  <a:schemeClr val="tx1">
                    <a:tint val="75000"/>
                  </a:schemeClr>
                </a:solidFill>
              </a:defRPr>
            </a:lvl9pPr>
          </a:lstStyle>
          <a:p>
            <a:r>
              <a:rPr lang="en-US" dirty="0" smtClean="0"/>
              <a:t>Click to edit Master subtitle style</a:t>
            </a:r>
            <a:endParaRPr lang="nb-NO"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1989289" cy="905075"/>
          </a:xfrm>
          <a:prstGeom prst="rect">
            <a:avLst/>
          </a:prstGeom>
        </p:spPr>
      </p:pic>
    </p:spTree>
    <p:extLst>
      <p:ext uri="{BB962C8B-B14F-4D97-AF65-F5344CB8AC3E}">
        <p14:creationId xmlns:p14="http://schemas.microsoft.com/office/powerpoint/2010/main" val="2255872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036F921F-BA9F-45A7-AFB3-5DA5C0100B5D}" type="datetimeFigureOut">
              <a:rPr lang="nb-NO" smtClean="0"/>
              <a:t>02.04.2015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2228753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3305176"/>
            <a:ext cx="7772400" cy="1021556"/>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036F921F-BA9F-45A7-AFB3-5DA5C0100B5D}" type="datetimeFigureOut">
              <a:rPr lang="nb-NO" smtClean="0"/>
              <a:t>02.04.2015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1466363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036F921F-BA9F-45A7-AFB3-5DA5C0100B5D}" type="datetimeFigureOut">
              <a:rPr lang="nb-NO" smtClean="0"/>
              <a:t>02.04.2015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1390105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036F921F-BA9F-45A7-AFB3-5DA5C0100B5D}" type="datetimeFigureOut">
              <a:rPr lang="nb-NO" smtClean="0"/>
              <a:t>02.04.2015</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1572042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036F921F-BA9F-45A7-AFB3-5DA5C0100B5D}" type="datetimeFigureOut">
              <a:rPr lang="nb-NO" smtClean="0"/>
              <a:t>02.04.2015</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1335285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036F921F-BA9F-45A7-AFB3-5DA5C0100B5D}" type="datetimeFigureOut">
              <a:rPr lang="nb-NO" smtClean="0"/>
              <a:t>02.04.2015</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2815803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04787"/>
            <a:ext cx="3008313" cy="871538"/>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036F921F-BA9F-45A7-AFB3-5DA5C0100B5D}" type="datetimeFigureOut">
              <a:rPr lang="nb-NO" smtClean="0"/>
              <a:t>02.04.2015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3768848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3600450"/>
            <a:ext cx="5486400" cy="425054"/>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036F921F-BA9F-45A7-AFB3-5DA5C0100B5D}" type="datetimeFigureOut">
              <a:rPr lang="nb-NO" smtClean="0"/>
              <a:t>02.04.2015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A24769E7-941A-4184-81A5-1FB70EFE2FFC}" type="slidenum">
              <a:rPr lang="nb-NO" smtClean="0"/>
              <a:t>‹#›</a:t>
            </a:fld>
            <a:endParaRPr lang="nb-NO"/>
          </a:p>
        </p:txBody>
      </p:sp>
    </p:spTree>
    <p:extLst>
      <p:ext uri="{BB962C8B-B14F-4D97-AF65-F5344CB8AC3E}">
        <p14:creationId xmlns:p14="http://schemas.microsoft.com/office/powerpoint/2010/main" val="435039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36F921F-BA9F-45A7-AFB3-5DA5C0100B5D}" type="datetimeFigureOut">
              <a:rPr lang="nb-NO" smtClean="0"/>
              <a:t>02.04.2015</a:t>
            </a:fld>
            <a:endParaRPr lang="nb-NO"/>
          </a:p>
        </p:txBody>
      </p:sp>
      <p:sp>
        <p:nvSpPr>
          <p:cNvPr id="5" name="Plassholder for bunntekst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24769E7-941A-4184-81A5-1FB70EFE2FFC}" type="slidenum">
              <a:rPr lang="nb-NO" smtClean="0"/>
              <a:t>‹#›</a:t>
            </a:fld>
            <a:endParaRPr lang="nb-NO"/>
          </a:p>
        </p:txBody>
      </p:sp>
    </p:spTree>
    <p:extLst>
      <p:ext uri="{BB962C8B-B14F-4D97-AF65-F5344CB8AC3E}">
        <p14:creationId xmlns:p14="http://schemas.microsoft.com/office/powerpoint/2010/main" val="253012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www.durovis.com/sdk.html" TargetMode="External"/><Relationship Id="rId2" Type="http://schemas.openxmlformats.org/officeDocument/2006/relationships/hyperlink" Target="http://unity3d.com/" TargetMode="External"/><Relationship Id="rId1" Type="http://schemas.openxmlformats.org/officeDocument/2006/relationships/slideLayout" Target="../slideLayouts/slideLayout12.xml"/><Relationship Id="rId6" Type="http://schemas.openxmlformats.org/officeDocument/2006/relationships/hyperlink" Target="http://developer.android.com/sdk/index.html" TargetMode="External"/><Relationship Id="rId5" Type="http://schemas.openxmlformats.org/officeDocument/2006/relationships/hyperlink" Target="http://www.oracle.com/technetwork/java/javase/downloads/jdk8-downloads-2133151.html" TargetMode="External"/><Relationship Id="rId4" Type="http://schemas.openxmlformats.org/officeDocument/2006/relationships/hyperlink" Target="https://developers.google.com/cardboard/unity/"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dbvc4uanumi2d.cloudfront.net/cdn/4.3.34/wp-content/themes/oculus/img/order/dk2-produc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4068" y="2427733"/>
            <a:ext cx="3529931" cy="252871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70758" y="1491630"/>
            <a:ext cx="7791102" cy="851282"/>
          </a:xfrm>
        </p:spPr>
        <p:txBody>
          <a:bodyPr/>
          <a:lstStyle/>
          <a:p>
            <a:r>
              <a:rPr lang="nb-NO" dirty="0" smtClean="0"/>
              <a:t>3D design for Mobil VR</a:t>
            </a:r>
            <a:endParaRPr lang="nb-NO" dirty="0"/>
          </a:p>
        </p:txBody>
      </p:sp>
      <p:sp>
        <p:nvSpPr>
          <p:cNvPr id="3" name="Subtitle 2"/>
          <p:cNvSpPr>
            <a:spLocks noGrp="1"/>
          </p:cNvSpPr>
          <p:nvPr>
            <p:ph type="subTitle" idx="1"/>
          </p:nvPr>
        </p:nvSpPr>
        <p:spPr>
          <a:xfrm>
            <a:off x="670592" y="2416769"/>
            <a:ext cx="7790921" cy="696650"/>
          </a:xfrm>
        </p:spPr>
        <p:txBody>
          <a:bodyPr>
            <a:normAutofit fontScale="85000" lnSpcReduction="20000"/>
          </a:bodyPr>
          <a:lstStyle/>
          <a:p>
            <a:r>
              <a:rPr lang="nb-NO" dirty="0" err="1" smtClean="0"/>
              <a:t>Workflow</a:t>
            </a:r>
            <a:r>
              <a:rPr lang="nb-NO" dirty="0" smtClean="0"/>
              <a:t> for å designe 3D innhold for mobil fra 3D studio </a:t>
            </a:r>
            <a:r>
              <a:rPr lang="nb-NO" dirty="0" err="1" smtClean="0"/>
              <a:t>max</a:t>
            </a:r>
            <a:r>
              <a:rPr lang="nb-NO" dirty="0" smtClean="0"/>
              <a:t> til </a:t>
            </a:r>
            <a:r>
              <a:rPr lang="nb-NO" dirty="0" err="1" smtClean="0"/>
              <a:t>Android</a:t>
            </a:r>
            <a:endParaRPr lang="nb-NO" dirty="0" smtClean="0"/>
          </a:p>
          <a:p>
            <a:r>
              <a:rPr lang="nb-NO" dirty="0" smtClean="0"/>
              <a:t>Av Ivar </a:t>
            </a:r>
            <a:r>
              <a:rPr lang="nb-NO" dirty="0" err="1" smtClean="0"/>
              <a:t>Kjellmo</a:t>
            </a:r>
            <a:endParaRPr lang="nb-NO" dirty="0" smtClean="0"/>
          </a:p>
          <a:p>
            <a:r>
              <a:rPr lang="nb-NO" dirty="0" smtClean="0"/>
              <a:t>Høyskolelektor Westerdals Oslo ACT</a:t>
            </a:r>
            <a:endParaRPr lang="nb-NO" dirty="0"/>
          </a:p>
        </p:txBody>
      </p:sp>
    </p:spTree>
    <p:extLst>
      <p:ext uri="{BB962C8B-B14F-4D97-AF65-F5344CB8AC3E}">
        <p14:creationId xmlns:p14="http://schemas.microsoft.com/office/powerpoint/2010/main" val="2445504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fontScale="850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100" dirty="0" smtClean="0">
                <a:solidFill>
                  <a:schemeClr val="tx1"/>
                </a:solidFill>
              </a:rPr>
              <a:t>Antall mengde polygoner man kan kjøre på en mobil vil variere fra telefon til telefon, men for en scene til mobil ikke over 50 000 polygoner. Fjern polygoner som ikke vises i scenen – baksider o.l.  </a:t>
            </a:r>
          </a:p>
          <a:p>
            <a:pPr marL="750039" lvl="1" indent="-342900" algn="l">
              <a:buFont typeface="Arial" panose="020B0604020202020204" pitchFamily="34" charset="0"/>
              <a:buChar char="•"/>
            </a:pPr>
            <a:r>
              <a:rPr lang="nb-NO" sz="3100" dirty="0">
                <a:solidFill>
                  <a:schemeClr val="tx1"/>
                </a:solidFill>
              </a:rPr>
              <a:t>Et lite antall modeller – i 3D programmet kan man slå sammen mange modeller til en</a:t>
            </a:r>
            <a:r>
              <a:rPr lang="nb-NO" sz="3100" dirty="0" smtClean="0">
                <a:solidFill>
                  <a:schemeClr val="tx1"/>
                </a:solidFill>
              </a:rPr>
              <a:t>.</a:t>
            </a:r>
          </a:p>
          <a:p>
            <a:pPr marL="750039" lvl="1" indent="-342900" algn="l">
              <a:buFont typeface="Arial" panose="020B0604020202020204" pitchFamily="34" charset="0"/>
              <a:buChar char="•"/>
            </a:pPr>
            <a:r>
              <a:rPr lang="nb-NO" sz="3100" dirty="0" smtClean="0">
                <a:solidFill>
                  <a:schemeClr val="tx1"/>
                </a:solidFill>
              </a:rPr>
              <a:t>Tekstur atlas gjør at man kan fargelegge flere modeller som er slått sammen og dermed bruke et material på flere modeller. </a:t>
            </a:r>
          </a:p>
          <a:p>
            <a:pPr marL="1157179" lvl="2" indent="-342900" algn="l">
              <a:buFont typeface="Arial" panose="020B0604020202020204" pitchFamily="34" charset="0"/>
              <a:buChar char="•"/>
            </a:pPr>
            <a:endParaRPr lang="nb-NO" sz="3200" dirty="0" smtClean="0">
              <a:solidFill>
                <a:schemeClr val="tx1"/>
              </a:solidFill>
            </a:endParaRP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000" dirty="0" smtClean="0"/>
              <a:t>Design av scenen - prinsipper</a:t>
            </a:r>
            <a:endParaRPr lang="nb-NO" sz="4000" dirty="0"/>
          </a:p>
        </p:txBody>
      </p:sp>
    </p:spTree>
    <p:extLst>
      <p:ext uri="{BB962C8B-B14F-4D97-AF65-F5344CB8AC3E}">
        <p14:creationId xmlns:p14="http://schemas.microsoft.com/office/powerpoint/2010/main" val="2955035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3394720" cy="3394472"/>
          </a:xfrm>
          <a:prstGeom prst="rect">
            <a:avLst/>
          </a:prstGeom>
        </p:spPr>
        <p:txBody>
          <a:bodyPr vert="horz" lIns="91440" tIns="45720" rIns="91440" bIns="45720" rtlCol="0">
            <a:normAutofit fontScale="625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600" dirty="0" smtClean="0">
                <a:solidFill>
                  <a:schemeClr val="tx1"/>
                </a:solidFill>
              </a:rPr>
              <a:t>Et atlas samler flere teksturer i en tekstur. Noe som gjør at man kan bruke samme material flere steder i scenen.</a:t>
            </a:r>
          </a:p>
          <a:p>
            <a:pPr marL="750039" lvl="1" indent="-342900" algn="l">
              <a:buFont typeface="Arial" panose="020B0604020202020204" pitchFamily="34" charset="0"/>
              <a:buChar char="•"/>
            </a:pPr>
            <a:r>
              <a:rPr lang="nb-NO" sz="3600" dirty="0" smtClean="0">
                <a:solidFill>
                  <a:schemeClr val="tx1"/>
                </a:solidFill>
              </a:rPr>
              <a:t>Her er lys/skygge informasjonen fra scenen. Lagret i bildet.  </a:t>
            </a:r>
            <a:endParaRPr lang="nb-NO" sz="3200" dirty="0" smtClean="0">
              <a:solidFill>
                <a:schemeClr val="tx1"/>
              </a:solidFill>
            </a:endParaRP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Eksempel på </a:t>
            </a:r>
            <a:r>
              <a:rPr lang="nb-NO" sz="4800" dirty="0" err="1" smtClean="0"/>
              <a:t>Texture</a:t>
            </a:r>
            <a:r>
              <a:rPr lang="nb-NO" sz="4800" dirty="0" smtClean="0"/>
              <a:t> Atlas </a:t>
            </a:r>
            <a:endParaRPr lang="nb-NO" sz="4800" dirty="0"/>
          </a:p>
        </p:txBody>
      </p:sp>
      <p:pic>
        <p:nvPicPr>
          <p:cNvPr id="1026" name="Picture 2" descr="C:\temp\unity_mobilVR_SolveigStake\Assets\textures\stu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5185" y="1194827"/>
            <a:ext cx="3764782" cy="3764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877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fontScale="700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100" dirty="0">
                <a:solidFill>
                  <a:schemeClr val="tx1"/>
                </a:solidFill>
              </a:rPr>
              <a:t>Lys – Sette opp lys og rendere lys og skygger til teksturer. Teksturene vil da </a:t>
            </a:r>
            <a:r>
              <a:rPr lang="nb-NO" sz="3100" dirty="0" err="1">
                <a:solidFill>
                  <a:schemeClr val="tx1"/>
                </a:solidFill>
              </a:rPr>
              <a:t>innholde</a:t>
            </a:r>
            <a:r>
              <a:rPr lang="nb-NO" sz="3100" dirty="0">
                <a:solidFill>
                  <a:schemeClr val="tx1"/>
                </a:solidFill>
              </a:rPr>
              <a:t> lyset og man kan sette opp materialer som selvlysende, da behøver man ikke lys i scenen i </a:t>
            </a:r>
            <a:r>
              <a:rPr lang="nb-NO" sz="3100" dirty="0" err="1">
                <a:solidFill>
                  <a:schemeClr val="tx1"/>
                </a:solidFill>
              </a:rPr>
              <a:t>Unity</a:t>
            </a:r>
            <a:r>
              <a:rPr lang="nb-NO" sz="3100" dirty="0" smtClean="0">
                <a:solidFill>
                  <a:schemeClr val="tx1"/>
                </a:solidFill>
              </a:rPr>
              <a:t>.</a:t>
            </a:r>
          </a:p>
          <a:p>
            <a:pPr marL="750039" lvl="1" indent="-342900" algn="l">
              <a:buFont typeface="Arial" panose="020B0604020202020204" pitchFamily="34" charset="0"/>
              <a:buChar char="•"/>
            </a:pPr>
            <a:r>
              <a:rPr lang="nb-NO" sz="3100" dirty="0" smtClean="0">
                <a:solidFill>
                  <a:schemeClr val="tx1"/>
                </a:solidFill>
              </a:rPr>
              <a:t>Dette kalles «</a:t>
            </a:r>
            <a:r>
              <a:rPr lang="nb-NO" sz="3100" dirty="0" err="1" smtClean="0">
                <a:solidFill>
                  <a:schemeClr val="tx1"/>
                </a:solidFill>
              </a:rPr>
              <a:t>Lightbaking</a:t>
            </a:r>
            <a:r>
              <a:rPr lang="nb-NO" sz="3100" dirty="0" smtClean="0">
                <a:solidFill>
                  <a:schemeClr val="tx1"/>
                </a:solidFill>
              </a:rPr>
              <a:t>»</a:t>
            </a:r>
          </a:p>
          <a:p>
            <a:pPr marL="750039" lvl="1" indent="-342900" algn="l">
              <a:buFont typeface="Arial" panose="020B0604020202020204" pitchFamily="34" charset="0"/>
              <a:buChar char="•"/>
            </a:pPr>
            <a:r>
              <a:rPr lang="nb-NO" sz="3100" dirty="0" smtClean="0">
                <a:solidFill>
                  <a:schemeClr val="tx1"/>
                </a:solidFill>
              </a:rPr>
              <a:t>Det er minst to måter å gjøre dette på: </a:t>
            </a:r>
          </a:p>
          <a:p>
            <a:pPr marL="1157179" lvl="2" indent="-342900" algn="l">
              <a:buFont typeface="Arial" panose="020B0604020202020204" pitchFamily="34" charset="0"/>
              <a:buChar char="•"/>
            </a:pPr>
            <a:r>
              <a:rPr lang="nb-NO" sz="2700" dirty="0" smtClean="0">
                <a:solidFill>
                  <a:schemeClr val="tx1"/>
                </a:solidFill>
              </a:rPr>
              <a:t>I 3D programvaren - i dette tilfellet 3D studio </a:t>
            </a:r>
            <a:r>
              <a:rPr lang="nb-NO" sz="2700" dirty="0" err="1" smtClean="0">
                <a:solidFill>
                  <a:schemeClr val="tx1"/>
                </a:solidFill>
              </a:rPr>
              <a:t>max</a:t>
            </a:r>
            <a:r>
              <a:rPr lang="nb-NO" sz="2700" dirty="0" smtClean="0">
                <a:solidFill>
                  <a:schemeClr val="tx1"/>
                </a:solidFill>
              </a:rPr>
              <a:t>. Sette opp en avansert lyssetting og bruke </a:t>
            </a:r>
            <a:r>
              <a:rPr lang="nb-NO" sz="2700" dirty="0" err="1" smtClean="0">
                <a:solidFill>
                  <a:schemeClr val="tx1"/>
                </a:solidFill>
              </a:rPr>
              <a:t>max’s</a:t>
            </a:r>
            <a:r>
              <a:rPr lang="nb-NO" sz="2700" dirty="0" smtClean="0">
                <a:solidFill>
                  <a:schemeClr val="tx1"/>
                </a:solidFill>
              </a:rPr>
              <a:t> «Render to </a:t>
            </a:r>
            <a:r>
              <a:rPr lang="nb-NO" sz="2700" dirty="0" err="1" smtClean="0">
                <a:solidFill>
                  <a:schemeClr val="tx1"/>
                </a:solidFill>
              </a:rPr>
              <a:t>texture</a:t>
            </a:r>
            <a:r>
              <a:rPr lang="nb-NO" sz="2700" dirty="0" smtClean="0">
                <a:solidFill>
                  <a:schemeClr val="tx1"/>
                </a:solidFill>
              </a:rPr>
              <a:t>». </a:t>
            </a:r>
          </a:p>
          <a:p>
            <a:pPr marL="1157179" lvl="2" indent="-342900" algn="l">
              <a:buFont typeface="Arial" panose="020B0604020202020204" pitchFamily="34" charset="0"/>
              <a:buChar char="•"/>
            </a:pPr>
            <a:r>
              <a:rPr lang="nb-NO" sz="2700" dirty="0" smtClean="0">
                <a:solidFill>
                  <a:schemeClr val="tx1"/>
                </a:solidFill>
              </a:rPr>
              <a:t>I </a:t>
            </a:r>
            <a:r>
              <a:rPr lang="nb-NO" sz="2700" dirty="0" err="1">
                <a:solidFill>
                  <a:schemeClr val="tx1"/>
                </a:solidFill>
              </a:rPr>
              <a:t>U</a:t>
            </a:r>
            <a:r>
              <a:rPr lang="nb-NO" sz="2700" dirty="0" err="1" smtClean="0">
                <a:solidFill>
                  <a:schemeClr val="tx1"/>
                </a:solidFill>
              </a:rPr>
              <a:t>nity</a:t>
            </a:r>
            <a:r>
              <a:rPr lang="nb-NO" sz="2700" dirty="0" smtClean="0">
                <a:solidFill>
                  <a:schemeClr val="tx1"/>
                </a:solidFill>
              </a:rPr>
              <a:t> – kan man gjøre dette ved å sette opp lys og bruke </a:t>
            </a:r>
            <a:r>
              <a:rPr lang="nb-NO" sz="2700" dirty="0" err="1" smtClean="0">
                <a:solidFill>
                  <a:schemeClr val="tx1"/>
                </a:solidFill>
              </a:rPr>
              <a:t>Unitys</a:t>
            </a:r>
            <a:r>
              <a:rPr lang="nb-NO" sz="2700" dirty="0" smtClean="0">
                <a:solidFill>
                  <a:schemeClr val="tx1"/>
                </a:solidFill>
              </a:rPr>
              <a:t> </a:t>
            </a:r>
            <a:r>
              <a:rPr lang="nb-NO" sz="2700" dirty="0" err="1" smtClean="0">
                <a:solidFill>
                  <a:schemeClr val="tx1"/>
                </a:solidFill>
              </a:rPr>
              <a:t>Lightbaker</a:t>
            </a:r>
            <a:r>
              <a:rPr lang="nb-NO" sz="2700" dirty="0" smtClean="0">
                <a:solidFill>
                  <a:schemeClr val="tx1"/>
                </a:solidFill>
              </a:rPr>
              <a:t> – «</a:t>
            </a:r>
            <a:r>
              <a:rPr lang="nb-NO" sz="2700" dirty="0" err="1" smtClean="0">
                <a:solidFill>
                  <a:schemeClr val="tx1"/>
                </a:solidFill>
              </a:rPr>
              <a:t>Beast</a:t>
            </a:r>
            <a:r>
              <a:rPr lang="nb-NO" sz="2700" dirty="0" smtClean="0">
                <a:solidFill>
                  <a:schemeClr val="tx1"/>
                </a:solidFill>
              </a:rPr>
              <a:t>». For så å slette alle lys etterpå.  </a:t>
            </a:r>
          </a:p>
          <a:p>
            <a:pPr marL="750039" lvl="1" indent="-342900" algn="l">
              <a:buFont typeface="Arial" panose="020B0604020202020204" pitchFamily="34" charset="0"/>
              <a:buChar char="•"/>
            </a:pPr>
            <a:r>
              <a:rPr lang="nb-NO" sz="3100" dirty="0" smtClean="0">
                <a:solidFill>
                  <a:schemeClr val="tx1"/>
                </a:solidFill>
              </a:rPr>
              <a:t>Når scenen er ferdig eksporterer man scenen i </a:t>
            </a:r>
            <a:r>
              <a:rPr lang="nb-NO" sz="3100" dirty="0" err="1" smtClean="0">
                <a:solidFill>
                  <a:schemeClr val="tx1"/>
                </a:solidFill>
              </a:rPr>
              <a:t>fbx</a:t>
            </a:r>
            <a:r>
              <a:rPr lang="nb-NO" sz="3100" dirty="0" smtClean="0">
                <a:solidFill>
                  <a:schemeClr val="tx1"/>
                </a:solidFill>
              </a:rPr>
              <a:t> format. </a:t>
            </a:r>
            <a:endParaRPr lang="nb-NO" sz="3100" dirty="0">
              <a:solidFill>
                <a:schemeClr val="tx1"/>
              </a:solidFill>
            </a:endParaRP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000" dirty="0" smtClean="0"/>
              <a:t>Design av scenen - Lys</a:t>
            </a:r>
            <a:endParaRPr lang="nb-NO" sz="4000" dirty="0"/>
          </a:p>
        </p:txBody>
      </p:sp>
    </p:spTree>
    <p:extLst>
      <p:ext uri="{BB962C8B-B14F-4D97-AF65-F5344CB8AC3E}">
        <p14:creationId xmlns:p14="http://schemas.microsoft.com/office/powerpoint/2010/main" val="253580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fontScale="700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600" dirty="0" smtClean="0">
                <a:solidFill>
                  <a:schemeClr val="tx1"/>
                </a:solidFill>
              </a:rPr>
              <a:t>Det verste i en VR opplevelse er forsinkelse, vil medføre hakking og man føler ubehag. </a:t>
            </a:r>
            <a:endParaRPr lang="nb-NO" sz="3600" dirty="0" smtClean="0">
              <a:solidFill>
                <a:schemeClr val="tx1"/>
              </a:solidFill>
            </a:endParaRPr>
          </a:p>
          <a:p>
            <a:pPr marL="750039" lvl="1" indent="-342900" algn="l">
              <a:buFont typeface="Arial" panose="020B0604020202020204" pitchFamily="34" charset="0"/>
              <a:buChar char="•"/>
            </a:pPr>
            <a:r>
              <a:rPr lang="nb-NO" sz="3600" dirty="0" smtClean="0">
                <a:solidFill>
                  <a:schemeClr val="tx1"/>
                </a:solidFill>
              </a:rPr>
              <a:t>Stereo medfører at scenen tegnes to ganger. </a:t>
            </a:r>
            <a:endParaRPr lang="nb-NO" sz="3600" dirty="0" smtClean="0">
              <a:solidFill>
                <a:schemeClr val="tx1"/>
              </a:solidFill>
            </a:endParaRPr>
          </a:p>
          <a:p>
            <a:pPr marL="750039" lvl="1" indent="-342900" algn="l">
              <a:buFont typeface="Arial" panose="020B0604020202020204" pitchFamily="34" charset="0"/>
              <a:buChar char="•"/>
            </a:pPr>
            <a:r>
              <a:rPr lang="nb-NO" sz="3600" dirty="0" err="1" smtClean="0">
                <a:solidFill>
                  <a:schemeClr val="tx1"/>
                </a:solidFill>
              </a:rPr>
              <a:t>Unity</a:t>
            </a:r>
            <a:r>
              <a:rPr lang="nb-NO" sz="3600" dirty="0" smtClean="0">
                <a:solidFill>
                  <a:schemeClr val="tx1"/>
                </a:solidFill>
              </a:rPr>
              <a:t> og </a:t>
            </a:r>
            <a:r>
              <a:rPr lang="nb-NO" sz="3600" dirty="0" err="1" smtClean="0">
                <a:solidFill>
                  <a:schemeClr val="tx1"/>
                </a:solidFill>
              </a:rPr>
              <a:t>draw</a:t>
            </a:r>
            <a:r>
              <a:rPr lang="nb-NO" sz="3600" dirty="0" smtClean="0">
                <a:solidFill>
                  <a:schemeClr val="tx1"/>
                </a:solidFill>
              </a:rPr>
              <a:t> </a:t>
            </a:r>
            <a:r>
              <a:rPr lang="nb-NO" sz="3600" dirty="0" err="1" smtClean="0">
                <a:solidFill>
                  <a:schemeClr val="tx1"/>
                </a:solidFill>
              </a:rPr>
              <a:t>calls</a:t>
            </a:r>
            <a:r>
              <a:rPr lang="nb-NO" sz="3600" dirty="0" smtClean="0">
                <a:solidFill>
                  <a:schemeClr val="tx1"/>
                </a:solidFill>
              </a:rPr>
              <a:t>. </a:t>
            </a:r>
          </a:p>
          <a:p>
            <a:pPr marL="1157179" lvl="2" indent="-342900" algn="l">
              <a:buFont typeface="Arial" panose="020B0604020202020204" pitchFamily="34" charset="0"/>
              <a:buChar char="•"/>
            </a:pPr>
            <a:r>
              <a:rPr lang="nb-NO" sz="3200" dirty="0" smtClean="0">
                <a:solidFill>
                  <a:schemeClr val="tx1"/>
                </a:solidFill>
              </a:rPr>
              <a:t>Man kan ved bruk av profiler se hvor ressursene </a:t>
            </a:r>
            <a:r>
              <a:rPr lang="nb-NO" sz="3200" dirty="0" smtClean="0">
                <a:solidFill>
                  <a:schemeClr val="tx1"/>
                </a:solidFill>
              </a:rPr>
              <a:t>brukes. Eller slå på </a:t>
            </a:r>
            <a:r>
              <a:rPr lang="nb-NO" sz="3200" dirty="0" err="1" smtClean="0">
                <a:solidFill>
                  <a:schemeClr val="tx1"/>
                </a:solidFill>
              </a:rPr>
              <a:t>statistics</a:t>
            </a:r>
            <a:r>
              <a:rPr lang="nb-NO" sz="3200" dirty="0" smtClean="0">
                <a:solidFill>
                  <a:schemeClr val="tx1"/>
                </a:solidFill>
              </a:rPr>
              <a:t> i spill modus.  </a:t>
            </a:r>
            <a:endParaRPr lang="nb-NO" sz="3200" dirty="0" smtClean="0">
              <a:solidFill>
                <a:schemeClr val="tx1"/>
              </a:solidFill>
            </a:endParaRPr>
          </a:p>
          <a:p>
            <a:pPr marL="1157179" lvl="2" indent="-342900" algn="l">
              <a:buFont typeface="Arial" panose="020B0604020202020204" pitchFamily="34" charset="0"/>
              <a:buChar char="•"/>
            </a:pPr>
            <a:r>
              <a:rPr lang="nb-NO" sz="3200" dirty="0" smtClean="0">
                <a:solidFill>
                  <a:schemeClr val="tx1"/>
                </a:solidFill>
              </a:rPr>
              <a:t>Adderes opp av antall lys og antall materialer. </a:t>
            </a:r>
          </a:p>
          <a:p>
            <a:pPr marL="1157179" lvl="2" indent="-342900" algn="l">
              <a:buFont typeface="Arial" panose="020B0604020202020204" pitchFamily="34" charset="0"/>
              <a:buChar char="•"/>
            </a:pPr>
            <a:r>
              <a:rPr lang="nb-NO" sz="3200" dirty="0">
                <a:solidFill>
                  <a:schemeClr val="tx1"/>
                </a:solidFill>
              </a:rPr>
              <a:t>Mange modeller </a:t>
            </a:r>
            <a:r>
              <a:rPr lang="nb-NO" sz="3200" dirty="0" smtClean="0">
                <a:solidFill>
                  <a:schemeClr val="tx1"/>
                </a:solidFill>
              </a:rPr>
              <a:t>i scenen vil </a:t>
            </a:r>
            <a:r>
              <a:rPr lang="nb-NO" sz="3200" dirty="0">
                <a:solidFill>
                  <a:schemeClr val="tx1"/>
                </a:solidFill>
              </a:rPr>
              <a:t>øke mengden. </a:t>
            </a:r>
            <a:endParaRPr lang="nb-NO" sz="3200" dirty="0" smtClean="0">
              <a:solidFill>
                <a:schemeClr val="tx1"/>
              </a:solidFill>
            </a:endParaRPr>
          </a:p>
          <a:p>
            <a:pPr marL="1157179" lvl="2" indent="-342900" algn="l">
              <a:buFont typeface="Arial" panose="020B0604020202020204" pitchFamily="34" charset="0"/>
              <a:buChar char="•"/>
            </a:pPr>
            <a:r>
              <a:rPr lang="nb-NO" sz="3200" dirty="0" smtClean="0">
                <a:solidFill>
                  <a:schemeClr val="tx1"/>
                </a:solidFill>
              </a:rPr>
              <a:t>Avanserte effekter vil også dra opp </a:t>
            </a:r>
            <a:r>
              <a:rPr lang="nb-NO" sz="3200" dirty="0" err="1" smtClean="0">
                <a:solidFill>
                  <a:schemeClr val="tx1"/>
                </a:solidFill>
              </a:rPr>
              <a:t>drawcalls</a:t>
            </a:r>
            <a:r>
              <a:rPr lang="nb-NO" sz="3200" dirty="0" smtClean="0">
                <a:solidFill>
                  <a:schemeClr val="tx1"/>
                </a:solidFill>
              </a:rPr>
              <a:t>. </a:t>
            </a: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dirty="0" smtClean="0"/>
              <a:t>Optimalisering og </a:t>
            </a:r>
            <a:r>
              <a:rPr lang="nb-NO" dirty="0" err="1" smtClean="0"/>
              <a:t>Unity</a:t>
            </a:r>
            <a:endParaRPr lang="nb-NO" dirty="0"/>
          </a:p>
        </p:txBody>
      </p:sp>
    </p:spTree>
    <p:extLst>
      <p:ext uri="{BB962C8B-B14F-4D97-AF65-F5344CB8AC3E}">
        <p14:creationId xmlns:p14="http://schemas.microsoft.com/office/powerpoint/2010/main" val="729793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fontScale="775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200" dirty="0" smtClean="0">
                <a:solidFill>
                  <a:schemeClr val="tx1"/>
                </a:solidFill>
              </a:rPr>
              <a:t>Unngå å bruke lys - i eksempelscenen er det ingen lys. </a:t>
            </a:r>
          </a:p>
          <a:p>
            <a:pPr marL="750039" lvl="1" indent="-342900" algn="l">
              <a:buFont typeface="Arial" panose="020B0604020202020204" pitchFamily="34" charset="0"/>
              <a:buChar char="•"/>
            </a:pPr>
            <a:r>
              <a:rPr lang="nb-NO" sz="3200" dirty="0" smtClean="0">
                <a:solidFill>
                  <a:schemeClr val="tx1"/>
                </a:solidFill>
              </a:rPr>
              <a:t>I stedet brukes selvlysende (</a:t>
            </a:r>
            <a:r>
              <a:rPr lang="nb-NO" sz="3200" dirty="0" err="1" smtClean="0">
                <a:solidFill>
                  <a:schemeClr val="tx1"/>
                </a:solidFill>
              </a:rPr>
              <a:t>unlit</a:t>
            </a:r>
            <a:r>
              <a:rPr lang="nb-NO" sz="3200" dirty="0" smtClean="0">
                <a:solidFill>
                  <a:schemeClr val="tx1"/>
                </a:solidFill>
              </a:rPr>
              <a:t>) teksturer der lys og skygger er </a:t>
            </a:r>
            <a:r>
              <a:rPr lang="nb-NO" sz="3200" dirty="0" err="1" smtClean="0">
                <a:solidFill>
                  <a:schemeClr val="tx1"/>
                </a:solidFill>
              </a:rPr>
              <a:t>rendret</a:t>
            </a:r>
            <a:r>
              <a:rPr lang="nb-NO" sz="3200" dirty="0" smtClean="0">
                <a:solidFill>
                  <a:schemeClr val="tx1"/>
                </a:solidFill>
              </a:rPr>
              <a:t> inn.</a:t>
            </a:r>
          </a:p>
          <a:p>
            <a:pPr marL="750039" lvl="1" indent="-342900" algn="l">
              <a:buFont typeface="Arial" panose="020B0604020202020204" pitchFamily="34" charset="0"/>
              <a:buChar char="•"/>
            </a:pPr>
            <a:r>
              <a:rPr lang="nb-NO" sz="3200" dirty="0" smtClean="0">
                <a:solidFill>
                  <a:schemeClr val="tx1"/>
                </a:solidFill>
              </a:rPr>
              <a:t>Sette opp </a:t>
            </a:r>
            <a:r>
              <a:rPr lang="nb-NO" sz="3200" dirty="0" err="1" smtClean="0">
                <a:solidFill>
                  <a:schemeClr val="tx1"/>
                </a:solidFill>
              </a:rPr>
              <a:t>Dive</a:t>
            </a:r>
            <a:r>
              <a:rPr lang="nb-NO" sz="3200" dirty="0" smtClean="0">
                <a:solidFill>
                  <a:schemeClr val="tx1"/>
                </a:solidFill>
              </a:rPr>
              <a:t> </a:t>
            </a:r>
            <a:r>
              <a:rPr lang="nb-NO" sz="3200" dirty="0" err="1" smtClean="0">
                <a:solidFill>
                  <a:schemeClr val="tx1"/>
                </a:solidFill>
              </a:rPr>
              <a:t>camera</a:t>
            </a:r>
            <a:r>
              <a:rPr lang="nb-NO" sz="3200" dirty="0" smtClean="0">
                <a:solidFill>
                  <a:schemeClr val="tx1"/>
                </a:solidFill>
              </a:rPr>
              <a:t> for å kunne kikke seg rundt. Importer </a:t>
            </a:r>
            <a:r>
              <a:rPr lang="nb-NO" sz="3200" dirty="0" err="1" smtClean="0">
                <a:solidFill>
                  <a:schemeClr val="tx1"/>
                </a:solidFill>
              </a:rPr>
              <a:t>Dive</a:t>
            </a:r>
            <a:r>
              <a:rPr lang="nb-NO" sz="3200" dirty="0" smtClean="0">
                <a:solidFill>
                  <a:schemeClr val="tx1"/>
                </a:solidFill>
              </a:rPr>
              <a:t> </a:t>
            </a:r>
            <a:r>
              <a:rPr lang="nb-NO" sz="3200" dirty="0" err="1" smtClean="0">
                <a:solidFill>
                  <a:schemeClr val="tx1"/>
                </a:solidFill>
              </a:rPr>
              <a:t>package</a:t>
            </a:r>
            <a:r>
              <a:rPr lang="nb-NO" sz="3200" dirty="0" smtClean="0">
                <a:solidFill>
                  <a:schemeClr val="tx1"/>
                </a:solidFill>
              </a:rPr>
              <a:t>. Legg inn </a:t>
            </a:r>
            <a:r>
              <a:rPr lang="nb-NO" sz="3200" dirty="0" err="1" smtClean="0">
                <a:solidFill>
                  <a:schemeClr val="tx1"/>
                </a:solidFill>
              </a:rPr>
              <a:t>Dive_camera</a:t>
            </a:r>
            <a:r>
              <a:rPr lang="nb-NO" sz="3200" dirty="0" smtClean="0">
                <a:solidFill>
                  <a:schemeClr val="tx1"/>
                </a:solidFill>
              </a:rPr>
              <a:t> fra </a:t>
            </a:r>
            <a:r>
              <a:rPr lang="nb-NO" sz="3200" dirty="0" err="1" smtClean="0">
                <a:solidFill>
                  <a:schemeClr val="tx1"/>
                </a:solidFill>
              </a:rPr>
              <a:t>Dive</a:t>
            </a:r>
            <a:r>
              <a:rPr lang="nb-NO" sz="3200" dirty="0" smtClean="0">
                <a:solidFill>
                  <a:schemeClr val="tx1"/>
                </a:solidFill>
              </a:rPr>
              <a:t> mappen. </a:t>
            </a:r>
          </a:p>
          <a:p>
            <a:pPr marL="750039" lvl="1" indent="-342900" algn="l">
              <a:buFont typeface="Arial" panose="020B0604020202020204" pitchFamily="34" charset="0"/>
              <a:buChar char="•"/>
            </a:pPr>
            <a:r>
              <a:rPr lang="nb-NO" sz="3200" dirty="0" smtClean="0">
                <a:solidFill>
                  <a:schemeClr val="tx1"/>
                </a:solidFill>
              </a:rPr>
              <a:t>Til slutt kan man sette opp et lite </a:t>
            </a:r>
            <a:r>
              <a:rPr lang="nb-NO" sz="3200" dirty="0">
                <a:solidFill>
                  <a:schemeClr val="tx1"/>
                </a:solidFill>
              </a:rPr>
              <a:t>script som gjør at man kan skifte posisjon på </a:t>
            </a:r>
            <a:r>
              <a:rPr lang="nb-NO" sz="3200" dirty="0" smtClean="0">
                <a:solidFill>
                  <a:schemeClr val="tx1"/>
                </a:solidFill>
              </a:rPr>
              <a:t>tid og legge det til </a:t>
            </a:r>
            <a:r>
              <a:rPr lang="nb-NO" sz="3200" dirty="0" err="1" smtClean="0">
                <a:solidFill>
                  <a:schemeClr val="tx1"/>
                </a:solidFill>
              </a:rPr>
              <a:t>Dive</a:t>
            </a:r>
            <a:r>
              <a:rPr lang="nb-NO" sz="3200" dirty="0" smtClean="0">
                <a:solidFill>
                  <a:schemeClr val="tx1"/>
                </a:solidFill>
              </a:rPr>
              <a:t> Kameraet. </a:t>
            </a:r>
          </a:p>
          <a:p>
            <a:pPr lvl="1" algn="l"/>
            <a:endParaRPr lang="nb-NO" sz="3200" dirty="0" smtClean="0">
              <a:solidFill>
                <a:schemeClr val="tx1"/>
              </a:solidFill>
            </a:endParaRP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Oppsett i </a:t>
            </a:r>
            <a:r>
              <a:rPr lang="nb-NO" sz="4800" dirty="0" err="1" smtClean="0"/>
              <a:t>Unity</a:t>
            </a:r>
            <a:r>
              <a:rPr lang="nb-NO" sz="4800" dirty="0" smtClean="0"/>
              <a:t> 3D</a:t>
            </a:r>
            <a:endParaRPr lang="nb-NO" sz="4800" dirty="0"/>
          </a:p>
        </p:txBody>
      </p:sp>
    </p:spTree>
    <p:extLst>
      <p:ext uri="{BB962C8B-B14F-4D97-AF65-F5344CB8AC3E}">
        <p14:creationId xmlns:p14="http://schemas.microsoft.com/office/powerpoint/2010/main" val="2974164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5482952" cy="3394472"/>
          </a:xfrm>
          <a:prstGeom prst="rect">
            <a:avLst/>
          </a:prstGeom>
        </p:spPr>
        <p:txBody>
          <a:bodyPr vert="horz" lIns="91440" tIns="45720" rIns="91440" bIns="45720" rtlCol="0">
            <a:normAutofit fontScale="925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200" dirty="0" smtClean="0">
                <a:solidFill>
                  <a:schemeClr val="tx1"/>
                </a:solidFill>
              </a:rPr>
              <a:t>Oppsett i </a:t>
            </a:r>
            <a:r>
              <a:rPr lang="nb-NO" sz="3200" dirty="0" err="1" smtClean="0">
                <a:solidFill>
                  <a:schemeClr val="tx1"/>
                </a:solidFill>
              </a:rPr>
              <a:t>player</a:t>
            </a:r>
            <a:r>
              <a:rPr lang="nb-NO" sz="3200" dirty="0" smtClean="0">
                <a:solidFill>
                  <a:schemeClr val="tx1"/>
                </a:solidFill>
              </a:rPr>
              <a:t> settings:</a:t>
            </a:r>
          </a:p>
          <a:p>
            <a:pPr marL="750039" lvl="1" indent="-342900" algn="l">
              <a:buFont typeface="Arial" panose="020B0604020202020204" pitchFamily="34" charset="0"/>
              <a:buChar char="•"/>
            </a:pPr>
            <a:r>
              <a:rPr lang="nb-NO" sz="3200" dirty="0" smtClean="0">
                <a:solidFill>
                  <a:schemeClr val="tx1"/>
                </a:solidFill>
              </a:rPr>
              <a:t>Det viktigste er </a:t>
            </a:r>
            <a:r>
              <a:rPr lang="nb-NO" sz="3200" dirty="0" err="1" smtClean="0">
                <a:solidFill>
                  <a:schemeClr val="tx1"/>
                </a:solidFill>
              </a:rPr>
              <a:t>identification</a:t>
            </a:r>
            <a:r>
              <a:rPr lang="nb-NO" sz="3200" dirty="0" smtClean="0">
                <a:solidFill>
                  <a:schemeClr val="tx1"/>
                </a:solidFill>
              </a:rPr>
              <a:t>, formes som en omvendt </a:t>
            </a:r>
            <a:r>
              <a:rPr lang="nb-NO" sz="3200" dirty="0" err="1" smtClean="0">
                <a:solidFill>
                  <a:schemeClr val="tx1"/>
                </a:solidFill>
              </a:rPr>
              <a:t>com</a:t>
            </a:r>
            <a:r>
              <a:rPr lang="nb-NO" sz="3200" dirty="0" smtClean="0">
                <a:solidFill>
                  <a:schemeClr val="tx1"/>
                </a:solidFill>
              </a:rPr>
              <a:t> adresse. </a:t>
            </a:r>
          </a:p>
          <a:p>
            <a:pPr marL="750039" lvl="1" indent="-342900" algn="l">
              <a:buFont typeface="Arial" panose="020B0604020202020204" pitchFamily="34" charset="0"/>
              <a:buChar char="•"/>
            </a:pPr>
            <a:r>
              <a:rPr lang="nb-NO" sz="3200" dirty="0" smtClean="0">
                <a:solidFill>
                  <a:schemeClr val="tx1"/>
                </a:solidFill>
              </a:rPr>
              <a:t>Minimum API </a:t>
            </a:r>
            <a:r>
              <a:rPr lang="nb-NO" sz="3200" dirty="0" err="1" smtClean="0">
                <a:solidFill>
                  <a:schemeClr val="tx1"/>
                </a:solidFill>
              </a:rPr>
              <a:t>level</a:t>
            </a:r>
            <a:r>
              <a:rPr lang="nb-NO" sz="3200" dirty="0" smtClean="0">
                <a:solidFill>
                  <a:schemeClr val="tx1"/>
                </a:solidFill>
              </a:rPr>
              <a:t> – dette må korrespondere med hva som er satt opp i </a:t>
            </a:r>
            <a:r>
              <a:rPr lang="nb-NO" sz="3200" dirty="0" err="1" smtClean="0">
                <a:solidFill>
                  <a:schemeClr val="tx1"/>
                </a:solidFill>
              </a:rPr>
              <a:t>Android</a:t>
            </a:r>
            <a:r>
              <a:rPr lang="nb-NO" sz="3200" dirty="0" smtClean="0">
                <a:solidFill>
                  <a:schemeClr val="tx1"/>
                </a:solidFill>
              </a:rPr>
              <a:t> SDK. </a:t>
            </a:r>
          </a:p>
          <a:p>
            <a:pPr marL="750039" lvl="1" indent="-342900" algn="l">
              <a:buFont typeface="Arial" panose="020B0604020202020204" pitchFamily="34" charset="0"/>
              <a:buChar char="•"/>
            </a:pPr>
            <a:endParaRPr lang="nb-NO" sz="3200" dirty="0" smtClean="0">
              <a:solidFill>
                <a:schemeClr val="tx1"/>
              </a:solidFill>
            </a:endParaRP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Eksport til </a:t>
            </a:r>
            <a:r>
              <a:rPr lang="nb-NO" sz="4800" dirty="0" err="1" smtClean="0"/>
              <a:t>android</a:t>
            </a:r>
            <a:endParaRPr lang="nb-NO" sz="4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204113"/>
            <a:ext cx="2742084" cy="3689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10007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4402832" cy="3394472"/>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1157179" lvl="2" indent="-342900" algn="l">
              <a:buFont typeface="Arial" panose="020B0604020202020204" pitchFamily="34" charset="0"/>
              <a:buChar char="•"/>
            </a:pPr>
            <a:endParaRPr lang="nb-NO" sz="32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err="1" smtClean="0"/>
              <a:t>Android</a:t>
            </a:r>
            <a:r>
              <a:rPr lang="nb-NO" sz="4800" dirty="0" smtClean="0"/>
              <a:t> </a:t>
            </a:r>
            <a:r>
              <a:rPr lang="nb-NO" sz="4800" dirty="0" err="1" smtClean="0"/>
              <a:t>sdk</a:t>
            </a:r>
            <a:endParaRPr lang="nb-NO" sz="4800" dirty="0"/>
          </a:p>
        </p:txBody>
      </p:sp>
      <p:sp>
        <p:nvSpPr>
          <p:cNvPr id="5" name="Content Placeholder 2"/>
          <p:cNvSpPr txBox="1">
            <a:spLocks/>
          </p:cNvSpPr>
          <p:nvPr/>
        </p:nvSpPr>
        <p:spPr>
          <a:xfrm>
            <a:off x="609600" y="1352551"/>
            <a:ext cx="4250432" cy="3394472"/>
          </a:xfrm>
          <a:prstGeom prst="rect">
            <a:avLst/>
          </a:prstGeom>
        </p:spPr>
        <p:txBody>
          <a:bodyPr vert="horz" lIns="91440" tIns="45720" rIns="91440" bIns="45720" rtlCol="0">
            <a:normAutofit fontScale="925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buFont typeface="Arial" panose="020B0604020202020204" pitchFamily="34" charset="0"/>
              <a:buChar char="•"/>
            </a:pPr>
            <a:r>
              <a:rPr lang="nb-NO" sz="2400" b="0" dirty="0" err="1" smtClean="0"/>
              <a:t>Android</a:t>
            </a:r>
            <a:r>
              <a:rPr lang="nb-NO" sz="2400" b="0" dirty="0" smtClean="0"/>
              <a:t> må installeres slik at man fra </a:t>
            </a:r>
            <a:r>
              <a:rPr lang="nb-NO" sz="2400" b="0" dirty="0" err="1" smtClean="0"/>
              <a:t>Unity</a:t>
            </a:r>
            <a:r>
              <a:rPr lang="nb-NO" sz="2400" b="0" dirty="0" smtClean="0"/>
              <a:t> kan bygge en APK fil. </a:t>
            </a:r>
          </a:p>
          <a:p>
            <a:pPr marL="342900" indent="-342900">
              <a:buFont typeface="Arial" panose="020B0604020202020204" pitchFamily="34" charset="0"/>
              <a:buChar char="•"/>
            </a:pPr>
            <a:r>
              <a:rPr lang="nb-NO" sz="2400" b="0" dirty="0" smtClean="0"/>
              <a:t>Det aller viktigste er at man har installert riktig versjon av </a:t>
            </a:r>
            <a:r>
              <a:rPr lang="nb-NO" sz="2400" b="0" dirty="0" err="1" smtClean="0"/>
              <a:t>Android</a:t>
            </a:r>
            <a:r>
              <a:rPr lang="nb-NO" sz="2400" b="0" dirty="0" smtClean="0"/>
              <a:t> i forhold til versjon man eksporter fra </a:t>
            </a:r>
            <a:r>
              <a:rPr lang="nb-NO" sz="2400" b="0" dirty="0" err="1" smtClean="0"/>
              <a:t>Unity</a:t>
            </a:r>
            <a:r>
              <a:rPr lang="nb-NO" sz="2400" b="0" dirty="0" smtClean="0"/>
              <a:t>.  </a:t>
            </a:r>
          </a:p>
          <a:p>
            <a:pPr marL="342900" indent="-342900">
              <a:buFont typeface="Arial" panose="020B0604020202020204" pitchFamily="34" charset="0"/>
              <a:buChar char="•"/>
            </a:pPr>
            <a:r>
              <a:rPr lang="nb-NO" sz="2400" b="0" dirty="0" smtClean="0"/>
              <a:t>Her kan man se at f.eks. </a:t>
            </a:r>
            <a:r>
              <a:rPr lang="nb-NO" sz="2400" b="0" dirty="0" err="1" smtClean="0"/>
              <a:t>Android</a:t>
            </a:r>
            <a:r>
              <a:rPr lang="nb-NO" sz="2400" b="0" dirty="0" smtClean="0"/>
              <a:t> 4.0 er installert. </a:t>
            </a:r>
          </a:p>
          <a:p>
            <a:pPr marL="342900" indent="-342900">
              <a:buFont typeface="Arial" panose="020B0604020202020204" pitchFamily="34" charset="0"/>
              <a:buChar char="•"/>
            </a:pPr>
            <a:r>
              <a:rPr lang="nb-NO" sz="2400" b="0" dirty="0" smtClean="0"/>
              <a:t>Husk å installere </a:t>
            </a:r>
            <a:r>
              <a:rPr lang="nb-NO" sz="2400" b="0" dirty="0" err="1" smtClean="0"/>
              <a:t>google</a:t>
            </a:r>
            <a:r>
              <a:rPr lang="nb-NO" sz="2400" b="0" dirty="0" smtClean="0"/>
              <a:t> USB driver. </a:t>
            </a:r>
            <a:endParaRPr lang="nb-NO" sz="2400" b="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966" y="1103747"/>
            <a:ext cx="3837262" cy="3892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90181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fontScale="92500" lnSpcReduction="1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200" dirty="0" smtClean="0">
                <a:solidFill>
                  <a:schemeClr val="tx1"/>
                </a:solidFill>
              </a:rPr>
              <a:t>Ikke absolutt men forsøk å hold scenen under 50 000 polygoner.</a:t>
            </a:r>
            <a:endParaRPr lang="nb-NO" sz="3200" dirty="0" smtClean="0">
              <a:solidFill>
                <a:schemeClr val="tx1"/>
              </a:solidFill>
            </a:endParaRPr>
          </a:p>
          <a:p>
            <a:pPr marL="750039" lvl="1" indent="-342900" algn="l">
              <a:buFont typeface="Arial" panose="020B0604020202020204" pitchFamily="34" charset="0"/>
              <a:buChar char="•"/>
            </a:pPr>
            <a:r>
              <a:rPr lang="nb-NO" sz="3200" dirty="0" smtClean="0">
                <a:solidFill>
                  <a:schemeClr val="tx1"/>
                </a:solidFill>
              </a:rPr>
              <a:t>Slå sammen modeller. </a:t>
            </a:r>
            <a:endParaRPr lang="nb-NO" sz="3200" dirty="0" smtClean="0">
              <a:solidFill>
                <a:schemeClr val="tx1"/>
              </a:solidFill>
            </a:endParaRPr>
          </a:p>
          <a:p>
            <a:pPr marL="750039" lvl="1" indent="-342900" algn="l">
              <a:buFont typeface="Arial" panose="020B0604020202020204" pitchFamily="34" charset="0"/>
              <a:buChar char="•"/>
            </a:pPr>
            <a:r>
              <a:rPr lang="nb-NO" sz="3200" dirty="0" smtClean="0">
                <a:solidFill>
                  <a:schemeClr val="tx1"/>
                </a:solidFill>
              </a:rPr>
              <a:t>Bak lys og bruk </a:t>
            </a:r>
            <a:r>
              <a:rPr lang="nb-NO" sz="3200" dirty="0" err="1" smtClean="0">
                <a:solidFill>
                  <a:schemeClr val="tx1"/>
                </a:solidFill>
              </a:rPr>
              <a:t>Unlit</a:t>
            </a:r>
            <a:r>
              <a:rPr lang="nb-NO" sz="3200" dirty="0" smtClean="0">
                <a:solidFill>
                  <a:schemeClr val="tx1"/>
                </a:solidFill>
              </a:rPr>
              <a:t>/selvlysende teksturer.</a:t>
            </a:r>
          </a:p>
          <a:p>
            <a:pPr marL="750039" lvl="1" indent="-342900" algn="l">
              <a:buFont typeface="Arial" panose="020B0604020202020204" pitchFamily="34" charset="0"/>
              <a:buChar char="•"/>
            </a:pPr>
            <a:r>
              <a:rPr lang="nb-NO" sz="3200" dirty="0" smtClean="0">
                <a:solidFill>
                  <a:schemeClr val="tx1"/>
                </a:solidFill>
              </a:rPr>
              <a:t>Ikke absolutt men Draw Calls ikke over 50. </a:t>
            </a:r>
          </a:p>
          <a:p>
            <a:pPr marL="750039" lvl="1" indent="-342900" algn="l">
              <a:buFont typeface="Arial" panose="020B0604020202020204" pitchFamily="34" charset="0"/>
              <a:buChar char="•"/>
            </a:pPr>
            <a:r>
              <a:rPr lang="nb-NO" sz="3200" dirty="0" smtClean="0">
                <a:solidFill>
                  <a:schemeClr val="tx1"/>
                </a:solidFill>
              </a:rPr>
              <a:t>Viktigste av alt - teste løsningen på den telefonen den skal bygges til!</a:t>
            </a:r>
          </a:p>
          <a:p>
            <a:pPr lvl="1" algn="l"/>
            <a:endParaRPr lang="nb-NO" sz="3200" dirty="0" smtClean="0">
              <a:solidFill>
                <a:schemeClr val="tx1"/>
              </a:solidFill>
            </a:endParaRPr>
          </a:p>
          <a:p>
            <a:pPr marL="750039" lvl="1" indent="-342900" algn="l">
              <a:buFont typeface="Arial" panose="020B0604020202020204" pitchFamily="34" charset="0"/>
              <a:buChar char="•"/>
            </a:pPr>
            <a:endParaRPr lang="nb-NO" sz="3200" dirty="0" smtClean="0">
              <a:solidFill>
                <a:schemeClr val="tx1"/>
              </a:solidFill>
            </a:endParaRP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Oppsummering</a:t>
            </a:r>
            <a:endParaRPr lang="nb-NO" sz="4800" dirty="0"/>
          </a:p>
        </p:txBody>
      </p:sp>
    </p:spTree>
    <p:extLst>
      <p:ext uri="{BB962C8B-B14F-4D97-AF65-F5344CB8AC3E}">
        <p14:creationId xmlns:p14="http://schemas.microsoft.com/office/powerpoint/2010/main" val="18737509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fontScale="400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4000" dirty="0">
                <a:solidFill>
                  <a:schemeClr val="tx1"/>
                </a:solidFill>
              </a:rPr>
              <a:t>3D studio </a:t>
            </a:r>
            <a:r>
              <a:rPr lang="nb-NO" sz="4000" dirty="0" err="1">
                <a:solidFill>
                  <a:schemeClr val="tx1"/>
                </a:solidFill>
              </a:rPr>
              <a:t>max</a:t>
            </a:r>
            <a:r>
              <a:rPr lang="nb-NO" sz="4000" dirty="0">
                <a:solidFill>
                  <a:schemeClr val="tx1"/>
                </a:solidFill>
              </a:rPr>
              <a:t> eller en annen 3D </a:t>
            </a:r>
            <a:r>
              <a:rPr lang="nb-NO" sz="4000" dirty="0" err="1">
                <a:solidFill>
                  <a:schemeClr val="tx1"/>
                </a:solidFill>
              </a:rPr>
              <a:t>software</a:t>
            </a:r>
            <a:r>
              <a:rPr lang="nb-NO" sz="4000" dirty="0">
                <a:solidFill>
                  <a:schemeClr val="tx1"/>
                </a:solidFill>
              </a:rPr>
              <a:t> pakke – Blender, Maya, </a:t>
            </a:r>
            <a:r>
              <a:rPr lang="nb-NO" sz="4000" dirty="0" err="1">
                <a:solidFill>
                  <a:schemeClr val="tx1"/>
                </a:solidFill>
              </a:rPr>
              <a:t>Cinema</a:t>
            </a:r>
            <a:r>
              <a:rPr lang="nb-NO" sz="4000" dirty="0">
                <a:solidFill>
                  <a:schemeClr val="tx1"/>
                </a:solidFill>
              </a:rPr>
              <a:t> 4D, </a:t>
            </a:r>
            <a:r>
              <a:rPr lang="nb-NO" sz="4000" dirty="0" err="1">
                <a:solidFill>
                  <a:schemeClr val="tx1"/>
                </a:solidFill>
              </a:rPr>
              <a:t>Modo</a:t>
            </a:r>
            <a:r>
              <a:rPr lang="nb-NO" sz="4000" dirty="0">
                <a:solidFill>
                  <a:schemeClr val="tx1"/>
                </a:solidFill>
              </a:rPr>
              <a:t> osv. </a:t>
            </a:r>
            <a:endParaRPr lang="nb-NO" sz="4000" dirty="0" smtClean="0">
              <a:solidFill>
                <a:schemeClr val="tx1"/>
              </a:solidFill>
            </a:endParaRPr>
          </a:p>
          <a:p>
            <a:pPr marL="750039" lvl="1" indent="-342900" algn="l">
              <a:buFont typeface="Arial" panose="020B0604020202020204" pitchFamily="34" charset="0"/>
              <a:buChar char="•"/>
            </a:pPr>
            <a:r>
              <a:rPr lang="nb-NO" sz="4000" dirty="0" err="1" smtClean="0">
                <a:solidFill>
                  <a:schemeClr val="tx1"/>
                </a:solidFill>
              </a:rPr>
              <a:t>Unity</a:t>
            </a:r>
            <a:r>
              <a:rPr lang="nb-NO" sz="4000" dirty="0" smtClean="0">
                <a:solidFill>
                  <a:schemeClr val="tx1"/>
                </a:solidFill>
              </a:rPr>
              <a:t> 3D:</a:t>
            </a:r>
          </a:p>
          <a:p>
            <a:pPr marL="1157179" lvl="2" indent="-342900" algn="l">
              <a:buFont typeface="Arial" panose="020B0604020202020204" pitchFamily="34" charset="0"/>
              <a:buChar char="•"/>
            </a:pPr>
            <a:r>
              <a:rPr lang="nb-NO" sz="4000" dirty="0">
                <a:hlinkClick r:id="rId2"/>
              </a:rPr>
              <a:t>http://unity3d.com</a:t>
            </a:r>
            <a:r>
              <a:rPr lang="nb-NO" sz="4000" dirty="0" smtClean="0">
                <a:hlinkClick r:id="rId2"/>
              </a:rPr>
              <a:t>/</a:t>
            </a:r>
            <a:endParaRPr lang="nb-NO" sz="4000" dirty="0" smtClean="0"/>
          </a:p>
          <a:p>
            <a:pPr marL="750039" lvl="1" indent="-342900" algn="l">
              <a:buFont typeface="Arial" panose="020B0604020202020204" pitchFamily="34" charset="0"/>
              <a:buChar char="•"/>
            </a:pPr>
            <a:r>
              <a:rPr lang="nb-NO" sz="4000" dirty="0" err="1" smtClean="0">
                <a:solidFill>
                  <a:schemeClr val="tx1"/>
                </a:solidFill>
              </a:rPr>
              <a:t>Dive</a:t>
            </a:r>
            <a:r>
              <a:rPr lang="nb-NO" sz="4000" dirty="0" smtClean="0">
                <a:solidFill>
                  <a:schemeClr val="tx1"/>
                </a:solidFill>
              </a:rPr>
              <a:t> eller </a:t>
            </a:r>
            <a:r>
              <a:rPr lang="nb-NO" sz="4000" dirty="0" err="1" smtClean="0">
                <a:solidFill>
                  <a:schemeClr val="tx1"/>
                </a:solidFill>
              </a:rPr>
              <a:t>google</a:t>
            </a:r>
            <a:r>
              <a:rPr lang="nb-NO" sz="4000" dirty="0" smtClean="0">
                <a:solidFill>
                  <a:schemeClr val="tx1"/>
                </a:solidFill>
              </a:rPr>
              <a:t> </a:t>
            </a:r>
            <a:r>
              <a:rPr lang="nb-NO" sz="4000" dirty="0" err="1" smtClean="0">
                <a:solidFill>
                  <a:schemeClr val="tx1"/>
                </a:solidFill>
              </a:rPr>
              <a:t>cardboard</a:t>
            </a:r>
            <a:r>
              <a:rPr lang="nb-NO" sz="4000" dirty="0" smtClean="0">
                <a:solidFill>
                  <a:schemeClr val="tx1"/>
                </a:solidFill>
              </a:rPr>
              <a:t> </a:t>
            </a:r>
            <a:r>
              <a:rPr lang="nb-NO" sz="4000" dirty="0" err="1" smtClean="0">
                <a:solidFill>
                  <a:schemeClr val="tx1"/>
                </a:solidFill>
              </a:rPr>
              <a:t>sdk</a:t>
            </a:r>
            <a:r>
              <a:rPr lang="nb-NO" sz="4000" dirty="0" smtClean="0">
                <a:solidFill>
                  <a:schemeClr val="tx1"/>
                </a:solidFill>
              </a:rPr>
              <a:t> for </a:t>
            </a:r>
            <a:r>
              <a:rPr lang="nb-NO" sz="4000" dirty="0" err="1" smtClean="0">
                <a:solidFill>
                  <a:schemeClr val="tx1"/>
                </a:solidFill>
              </a:rPr>
              <a:t>google</a:t>
            </a:r>
            <a:r>
              <a:rPr lang="nb-NO" sz="4000" dirty="0" smtClean="0">
                <a:solidFill>
                  <a:schemeClr val="tx1"/>
                </a:solidFill>
              </a:rPr>
              <a:t> </a:t>
            </a:r>
            <a:r>
              <a:rPr lang="nb-NO" sz="4000" dirty="0" err="1" smtClean="0">
                <a:solidFill>
                  <a:schemeClr val="tx1"/>
                </a:solidFill>
              </a:rPr>
              <a:t>cardboard</a:t>
            </a:r>
            <a:r>
              <a:rPr lang="nb-NO" sz="4000" dirty="0" smtClean="0">
                <a:solidFill>
                  <a:schemeClr val="tx1"/>
                </a:solidFill>
              </a:rPr>
              <a:t>:</a:t>
            </a:r>
          </a:p>
          <a:p>
            <a:pPr marL="1157179" lvl="2" indent="-342900" algn="l">
              <a:buFont typeface="Arial" panose="020B0604020202020204" pitchFamily="34" charset="0"/>
              <a:buChar char="•"/>
            </a:pPr>
            <a:r>
              <a:rPr lang="nb-NO" sz="4000" dirty="0">
                <a:hlinkClick r:id="rId3"/>
              </a:rPr>
              <a:t>https://</a:t>
            </a:r>
            <a:r>
              <a:rPr lang="nb-NO" sz="4000" dirty="0" smtClean="0">
                <a:hlinkClick r:id="rId3"/>
              </a:rPr>
              <a:t>www.durovis.com/sdk.html</a:t>
            </a:r>
            <a:endParaRPr lang="nb-NO" sz="4000" dirty="0" smtClean="0"/>
          </a:p>
          <a:p>
            <a:pPr marL="1157179" lvl="2" indent="-342900" algn="l">
              <a:buFont typeface="Arial" panose="020B0604020202020204" pitchFamily="34" charset="0"/>
              <a:buChar char="•"/>
            </a:pPr>
            <a:r>
              <a:rPr lang="nb-NO" sz="4000" dirty="0">
                <a:hlinkClick r:id="rId4"/>
              </a:rPr>
              <a:t>https://developers.google.com/cardboard/unity</a:t>
            </a:r>
            <a:r>
              <a:rPr lang="nb-NO" sz="4000" dirty="0" smtClean="0">
                <a:hlinkClick r:id="rId4"/>
              </a:rPr>
              <a:t>/</a:t>
            </a:r>
            <a:endParaRPr lang="nb-NO" sz="4000" dirty="0" smtClean="0"/>
          </a:p>
          <a:p>
            <a:pPr marL="750039" lvl="1" indent="-342900" algn="l">
              <a:buFont typeface="Arial" panose="020B0604020202020204" pitchFamily="34" charset="0"/>
              <a:buChar char="•"/>
            </a:pPr>
            <a:r>
              <a:rPr lang="nb-NO" sz="4000" dirty="0" smtClean="0">
                <a:solidFill>
                  <a:schemeClr val="tx1"/>
                </a:solidFill>
              </a:rPr>
              <a:t>Java –</a:t>
            </a:r>
            <a:r>
              <a:rPr lang="nb-NO" sz="4000" dirty="0" err="1" smtClean="0">
                <a:solidFill>
                  <a:schemeClr val="tx1"/>
                </a:solidFill>
              </a:rPr>
              <a:t>development</a:t>
            </a:r>
            <a:r>
              <a:rPr lang="nb-NO" sz="4000" dirty="0" smtClean="0">
                <a:solidFill>
                  <a:schemeClr val="tx1"/>
                </a:solidFill>
              </a:rPr>
              <a:t> </a:t>
            </a:r>
            <a:r>
              <a:rPr lang="nb-NO" sz="4000" dirty="0" err="1" smtClean="0">
                <a:solidFill>
                  <a:schemeClr val="tx1"/>
                </a:solidFill>
              </a:rPr>
              <a:t>kit</a:t>
            </a:r>
            <a:r>
              <a:rPr lang="nb-NO" sz="4000" dirty="0" smtClean="0">
                <a:solidFill>
                  <a:schemeClr val="tx1"/>
                </a:solidFill>
              </a:rPr>
              <a:t>:</a:t>
            </a:r>
          </a:p>
          <a:p>
            <a:pPr marL="1157179" lvl="2" indent="-342900" algn="l">
              <a:buFont typeface="Arial" panose="020B0604020202020204" pitchFamily="34" charset="0"/>
              <a:buChar char="•"/>
            </a:pPr>
            <a:r>
              <a:rPr lang="nb-NO" sz="4000" dirty="0" smtClean="0">
                <a:hlinkClick r:id="rId5"/>
              </a:rPr>
              <a:t>http</a:t>
            </a:r>
            <a:r>
              <a:rPr lang="nb-NO" sz="4000" dirty="0">
                <a:hlinkClick r:id="rId5"/>
              </a:rPr>
              <a:t>://</a:t>
            </a:r>
            <a:r>
              <a:rPr lang="nb-NO" sz="4000" dirty="0" smtClean="0">
                <a:hlinkClick r:id="rId5"/>
              </a:rPr>
              <a:t>www.oracle.com/technetwork/java/javase/downloads/jdk8-downloads-2133151.html</a:t>
            </a:r>
            <a:endParaRPr lang="nb-NO" sz="4000" dirty="0" smtClean="0"/>
          </a:p>
          <a:p>
            <a:pPr marL="750039" lvl="1" indent="-342900" algn="l">
              <a:buFont typeface="Arial" panose="020B0604020202020204" pitchFamily="34" charset="0"/>
              <a:buChar char="•"/>
            </a:pPr>
            <a:r>
              <a:rPr lang="nb-NO" sz="4000" dirty="0" err="1" smtClean="0">
                <a:solidFill>
                  <a:schemeClr val="tx1"/>
                </a:solidFill>
              </a:rPr>
              <a:t>Android</a:t>
            </a:r>
            <a:r>
              <a:rPr lang="nb-NO" sz="4000" dirty="0" smtClean="0">
                <a:solidFill>
                  <a:schemeClr val="tx1"/>
                </a:solidFill>
              </a:rPr>
              <a:t> SDK:</a:t>
            </a:r>
          </a:p>
          <a:p>
            <a:pPr marL="1157179" lvl="2" indent="-342900" algn="l">
              <a:buFont typeface="Arial" panose="020B0604020202020204" pitchFamily="34" charset="0"/>
              <a:buChar char="•"/>
            </a:pPr>
            <a:r>
              <a:rPr lang="nb-NO" sz="4000" dirty="0">
                <a:hlinkClick r:id="rId6"/>
              </a:rPr>
              <a:t>http://</a:t>
            </a:r>
            <a:r>
              <a:rPr lang="nb-NO" sz="4000" dirty="0" smtClean="0">
                <a:hlinkClick r:id="rId6"/>
              </a:rPr>
              <a:t>developer.android.com/sdk/index.html</a:t>
            </a:r>
            <a:endParaRPr lang="nb-NO" sz="4000" dirty="0" smtClean="0"/>
          </a:p>
          <a:p>
            <a:pPr marL="750039" lvl="1" indent="-342900" algn="l">
              <a:buFont typeface="Arial" panose="020B0604020202020204" pitchFamily="34" charset="0"/>
              <a:buChar char="•"/>
            </a:pPr>
            <a:r>
              <a:rPr lang="nb-NO" sz="4000" dirty="0" smtClean="0">
                <a:solidFill>
                  <a:schemeClr val="tx1"/>
                </a:solidFill>
              </a:rPr>
              <a:t>Google </a:t>
            </a:r>
            <a:r>
              <a:rPr lang="nb-NO" sz="4000" dirty="0" err="1" smtClean="0">
                <a:solidFill>
                  <a:schemeClr val="tx1"/>
                </a:solidFill>
              </a:rPr>
              <a:t>Cardboard</a:t>
            </a:r>
            <a:r>
              <a:rPr lang="nb-NO" sz="4000" dirty="0" smtClean="0">
                <a:solidFill>
                  <a:schemeClr val="tx1"/>
                </a:solidFill>
              </a:rPr>
              <a:t> VR brille</a:t>
            </a:r>
            <a:r>
              <a:rPr lang="nb-NO" sz="4000" dirty="0" smtClean="0">
                <a:solidFill>
                  <a:schemeClr val="tx1"/>
                </a:solidFill>
              </a:rPr>
              <a:t>.</a:t>
            </a:r>
          </a:p>
          <a:p>
            <a:pPr marL="750039" lvl="1" indent="-342900" algn="l">
              <a:buFont typeface="Arial" panose="020B0604020202020204" pitchFamily="34" charset="0"/>
              <a:buChar char="•"/>
            </a:pPr>
            <a:r>
              <a:rPr lang="nb-NO" sz="4000" dirty="0">
                <a:solidFill>
                  <a:schemeClr val="tx1"/>
                </a:solidFill>
              </a:rPr>
              <a:t>3D modell og eksempel scene er laget av Solveig </a:t>
            </a:r>
            <a:r>
              <a:rPr lang="nb-NO" sz="4000" dirty="0" smtClean="0">
                <a:solidFill>
                  <a:schemeClr val="tx1"/>
                </a:solidFill>
              </a:rPr>
              <a:t>Stake, </a:t>
            </a:r>
            <a:r>
              <a:rPr lang="nb-NO" sz="4000" dirty="0">
                <a:solidFill>
                  <a:schemeClr val="tx1"/>
                </a:solidFill>
              </a:rPr>
              <a:t>3 års student på Westerdals på 3D </a:t>
            </a:r>
            <a:r>
              <a:rPr lang="nb-NO" sz="4000" dirty="0" smtClean="0">
                <a:solidFill>
                  <a:schemeClr val="tx1"/>
                </a:solidFill>
              </a:rPr>
              <a:t>grafikk</a:t>
            </a:r>
            <a:r>
              <a:rPr lang="nb-NO" sz="4000" dirty="0">
                <a:solidFill>
                  <a:schemeClr val="tx1"/>
                </a:solidFill>
              </a:rPr>
              <a:t> </a:t>
            </a:r>
            <a:r>
              <a:rPr lang="nb-NO" sz="4000" dirty="0" smtClean="0">
                <a:solidFill>
                  <a:schemeClr val="tx1"/>
                </a:solidFill>
              </a:rPr>
              <a:t>linjen. </a:t>
            </a:r>
            <a:endParaRPr lang="nb-NO" sz="4000" dirty="0">
              <a:solidFill>
                <a:schemeClr val="tx1"/>
              </a:solidFill>
            </a:endParaRPr>
          </a:p>
          <a:p>
            <a:pPr marL="750039" lvl="1" indent="-342900" algn="l">
              <a:buFont typeface="Arial" panose="020B0604020202020204" pitchFamily="34" charset="0"/>
              <a:buChar char="•"/>
            </a:pPr>
            <a:endParaRPr lang="nb-NO" sz="3600" dirty="0" smtClean="0">
              <a:solidFill>
                <a:schemeClr val="tx1"/>
              </a:solidFill>
            </a:endParaRPr>
          </a:p>
          <a:p>
            <a:pPr marL="1157179" lvl="2" indent="-342900" algn="l">
              <a:buFont typeface="Arial" panose="020B0604020202020204" pitchFamily="34" charset="0"/>
              <a:buChar char="•"/>
            </a:pPr>
            <a:endParaRPr lang="nb-NO" sz="3200" dirty="0" smtClean="0"/>
          </a:p>
          <a:p>
            <a:pPr marL="750039" lvl="1" indent="-342900" algn="l">
              <a:buFont typeface="Arial" panose="020B0604020202020204" pitchFamily="34" charset="0"/>
              <a:buChar char="•"/>
            </a:pPr>
            <a:endParaRPr lang="nb-NO" sz="36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dirty="0" smtClean="0"/>
              <a:t>Ressurser</a:t>
            </a:r>
            <a:endParaRPr lang="nb-NO" dirty="0"/>
          </a:p>
        </p:txBody>
      </p:sp>
    </p:spTree>
    <p:extLst>
      <p:ext uri="{BB962C8B-B14F-4D97-AF65-F5344CB8AC3E}">
        <p14:creationId xmlns:p14="http://schemas.microsoft.com/office/powerpoint/2010/main" val="37242251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smtClean="0"/>
              <a:t>Takk for meg!</a:t>
            </a:r>
            <a:endParaRPr lang="nb-NO" dirty="0"/>
          </a:p>
        </p:txBody>
      </p:sp>
    </p:spTree>
    <p:extLst>
      <p:ext uri="{BB962C8B-B14F-4D97-AF65-F5344CB8AC3E}">
        <p14:creationId xmlns:p14="http://schemas.microsoft.com/office/powerpoint/2010/main" val="1887850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0"/>
            <a:ext cx="8229600" cy="3603847"/>
          </a:xfrm>
          <a:prstGeom prst="rect">
            <a:avLst/>
          </a:prstGeom>
        </p:spPr>
        <p:txBody>
          <a:bodyPr vert="horz" lIns="91440" tIns="45720" rIns="91440" bIns="45720" rtlCol="0">
            <a:normAutofit lnSpcReduction="1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692889" lvl="1" indent="-285750" algn="l">
              <a:buFont typeface="Arial" panose="020B0604020202020204" pitchFamily="34" charset="0"/>
              <a:buChar char="•"/>
            </a:pPr>
            <a:r>
              <a:rPr lang="nb-NO" dirty="0" smtClean="0">
                <a:solidFill>
                  <a:schemeClr val="tx1"/>
                </a:solidFill>
              </a:rPr>
              <a:t>Bl.a. Omtalt som: </a:t>
            </a:r>
            <a:endParaRPr lang="nb-NO" dirty="0">
              <a:solidFill>
                <a:schemeClr val="tx1"/>
              </a:solidFill>
            </a:endParaRPr>
          </a:p>
          <a:p>
            <a:pPr marL="1271479" lvl="2" indent="-457200" algn="l">
              <a:buFont typeface="Arial" panose="020B0604020202020204" pitchFamily="34" charset="0"/>
              <a:buChar char="•"/>
            </a:pPr>
            <a:r>
              <a:rPr lang="nb-NO" dirty="0">
                <a:solidFill>
                  <a:schemeClr val="tx1"/>
                </a:solidFill>
              </a:rPr>
              <a:t>Kunstig virkelighet</a:t>
            </a:r>
          </a:p>
          <a:p>
            <a:pPr marL="1271479" lvl="2" indent="-457200" algn="l">
              <a:buFont typeface="Arial" panose="020B0604020202020204" pitchFamily="34" charset="0"/>
              <a:buChar char="•"/>
            </a:pPr>
            <a:r>
              <a:rPr lang="nb-NO" dirty="0">
                <a:solidFill>
                  <a:schemeClr val="tx1"/>
                </a:solidFill>
              </a:rPr>
              <a:t>Syntetisk virkelighet </a:t>
            </a:r>
          </a:p>
          <a:p>
            <a:pPr marL="1271479" lvl="2" indent="-457200" algn="l">
              <a:buFont typeface="Arial" panose="020B0604020202020204" pitchFamily="34" charset="0"/>
              <a:buChar char="•"/>
            </a:pPr>
            <a:r>
              <a:rPr lang="nb-NO" dirty="0">
                <a:solidFill>
                  <a:schemeClr val="tx1"/>
                </a:solidFill>
              </a:rPr>
              <a:t>Dataskapt </a:t>
            </a:r>
            <a:r>
              <a:rPr lang="nb-NO" dirty="0" smtClean="0">
                <a:solidFill>
                  <a:schemeClr val="tx1"/>
                </a:solidFill>
              </a:rPr>
              <a:t>virkelighet</a:t>
            </a:r>
          </a:p>
          <a:p>
            <a:pPr marL="1271479" lvl="2" indent="-457200" algn="l">
              <a:buFont typeface="Arial" panose="020B0604020202020204" pitchFamily="34" charset="0"/>
              <a:buChar char="•"/>
            </a:pPr>
            <a:endParaRPr lang="nb-NO" dirty="0">
              <a:solidFill>
                <a:schemeClr val="tx1"/>
              </a:solidFill>
            </a:endParaRPr>
          </a:p>
          <a:p>
            <a:pPr marL="692889" lvl="1" indent="-285750" algn="l">
              <a:buFont typeface="Arial" panose="020B0604020202020204" pitchFamily="34" charset="0"/>
              <a:buChar char="•"/>
            </a:pPr>
            <a:r>
              <a:rPr lang="nb-NO" dirty="0" smtClean="0">
                <a:solidFill>
                  <a:schemeClr val="tx1"/>
                </a:solidFill>
              </a:rPr>
              <a:t>Real </a:t>
            </a:r>
            <a:r>
              <a:rPr lang="nb-NO" dirty="0">
                <a:solidFill>
                  <a:schemeClr val="tx1"/>
                </a:solidFill>
              </a:rPr>
              <a:t>time 3D grafikk eller sanntids 3D </a:t>
            </a:r>
            <a:r>
              <a:rPr lang="nb-NO" dirty="0" smtClean="0">
                <a:solidFill>
                  <a:schemeClr val="tx1"/>
                </a:solidFill>
              </a:rPr>
              <a:t>grafikk.</a:t>
            </a:r>
          </a:p>
          <a:p>
            <a:pPr marL="692889" lvl="1" indent="-285750" algn="l">
              <a:buFont typeface="Arial" panose="020B0604020202020204" pitchFamily="34" charset="0"/>
              <a:buChar char="•"/>
            </a:pPr>
            <a:r>
              <a:rPr lang="nb-NO" dirty="0" smtClean="0">
                <a:solidFill>
                  <a:schemeClr val="tx1"/>
                </a:solidFill>
              </a:rPr>
              <a:t>Kanskje </a:t>
            </a:r>
            <a:r>
              <a:rPr lang="nb-NO" dirty="0">
                <a:solidFill>
                  <a:schemeClr val="tx1"/>
                </a:solidFill>
              </a:rPr>
              <a:t>ikke dekkende, men det er ofte det det handler om - Bevege seg rundt i 3D grafikk.</a:t>
            </a:r>
          </a:p>
          <a:p>
            <a:pPr marL="750039" lvl="1" indent="-342900" algn="l">
              <a:buFont typeface="Arial" panose="020B0604020202020204" pitchFamily="34" charset="0"/>
              <a:buChar char="•"/>
            </a:pPr>
            <a:endParaRPr lang="nb-NO" sz="36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Hva er Virtual </a:t>
            </a:r>
            <a:r>
              <a:rPr lang="nb-NO" sz="4800" dirty="0" err="1" smtClean="0"/>
              <a:t>Reality</a:t>
            </a:r>
            <a:r>
              <a:rPr lang="nb-NO" sz="4800" dirty="0" smtClean="0"/>
              <a:t>?</a:t>
            </a:r>
            <a:endParaRPr lang="nb-NO" sz="4800" dirty="0"/>
          </a:p>
        </p:txBody>
      </p:sp>
      <p:pic>
        <p:nvPicPr>
          <p:cNvPr id="3074" name="Picture 2" descr="http://www.roadtovr.com/wp-content/uploads/2013/05/hl2-official-oculus-guide-featur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143215"/>
            <a:ext cx="3672408" cy="2069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052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0"/>
            <a:ext cx="8229600" cy="3531839"/>
          </a:xfrm>
          <a:prstGeom prst="rect">
            <a:avLst/>
          </a:prstGeom>
        </p:spPr>
        <p:txBody>
          <a:bodyPr vert="horz" lIns="91440" tIns="45720" rIns="91440" bIns="45720" rtlCol="0">
            <a:normAutofit fontScale="775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692889" lvl="1" indent="-285750" algn="l">
              <a:buFont typeface="Arial" panose="020B0604020202020204" pitchFamily="34" charset="0"/>
              <a:buChar char="•"/>
            </a:pPr>
            <a:r>
              <a:rPr lang="nb-NO" dirty="0" smtClean="0">
                <a:solidFill>
                  <a:schemeClr val="tx1"/>
                </a:solidFill>
              </a:rPr>
              <a:t>Virtual </a:t>
            </a:r>
            <a:r>
              <a:rPr lang="nb-NO" dirty="0" err="1">
                <a:solidFill>
                  <a:schemeClr val="tx1"/>
                </a:solidFill>
              </a:rPr>
              <a:t>Reality</a:t>
            </a:r>
            <a:r>
              <a:rPr lang="nb-NO" dirty="0">
                <a:solidFill>
                  <a:schemeClr val="tx1"/>
                </a:solidFill>
              </a:rPr>
              <a:t> som konsept eksistert lenge: </a:t>
            </a:r>
          </a:p>
          <a:p>
            <a:pPr marL="1271479" lvl="2" indent="-457200" algn="l">
              <a:buFont typeface="Arial" panose="020B0604020202020204" pitchFamily="34" charset="0"/>
              <a:buChar char="•"/>
            </a:pPr>
            <a:r>
              <a:rPr lang="nb-NO" dirty="0">
                <a:solidFill>
                  <a:schemeClr val="tx1"/>
                </a:solidFill>
              </a:rPr>
              <a:t>I litteratur, </a:t>
            </a:r>
            <a:r>
              <a:rPr lang="nb-NO" dirty="0" err="1">
                <a:solidFill>
                  <a:schemeClr val="tx1"/>
                </a:solidFill>
              </a:rPr>
              <a:t>science</a:t>
            </a:r>
            <a:r>
              <a:rPr lang="nb-NO" dirty="0">
                <a:solidFill>
                  <a:schemeClr val="tx1"/>
                </a:solidFill>
              </a:rPr>
              <a:t> </a:t>
            </a:r>
            <a:r>
              <a:rPr lang="nb-NO" dirty="0" err="1">
                <a:solidFill>
                  <a:schemeClr val="tx1"/>
                </a:solidFill>
              </a:rPr>
              <a:t>fiction</a:t>
            </a:r>
            <a:r>
              <a:rPr lang="nb-NO" dirty="0">
                <a:solidFill>
                  <a:schemeClr val="tx1"/>
                </a:solidFill>
              </a:rPr>
              <a:t> osv. </a:t>
            </a:r>
          </a:p>
          <a:p>
            <a:pPr marL="1564317" lvl="3" indent="-342900" algn="l">
              <a:buFont typeface="Arial" panose="020B0604020202020204" pitchFamily="34" charset="0"/>
              <a:buChar char="•"/>
            </a:pPr>
            <a:r>
              <a:rPr lang="nb-NO" dirty="0">
                <a:solidFill>
                  <a:schemeClr val="tx1"/>
                </a:solidFill>
              </a:rPr>
              <a:t>Mest kjent gjennom William Gibsons </a:t>
            </a:r>
            <a:r>
              <a:rPr lang="nb-NO" dirty="0" err="1">
                <a:solidFill>
                  <a:schemeClr val="tx1"/>
                </a:solidFill>
              </a:rPr>
              <a:t>Neuromancer</a:t>
            </a:r>
            <a:r>
              <a:rPr lang="nb-NO" dirty="0">
                <a:solidFill>
                  <a:schemeClr val="tx1"/>
                </a:solidFill>
              </a:rPr>
              <a:t> (1984) </a:t>
            </a:r>
            <a:r>
              <a:rPr lang="nb-NO" dirty="0" smtClean="0">
                <a:solidFill>
                  <a:schemeClr val="tx1"/>
                </a:solidFill>
              </a:rPr>
              <a:t>der ett </a:t>
            </a:r>
            <a:r>
              <a:rPr lang="nb-NO" dirty="0" err="1" smtClean="0">
                <a:solidFill>
                  <a:schemeClr val="tx1"/>
                </a:solidFill>
              </a:rPr>
              <a:t>virtual</a:t>
            </a:r>
            <a:r>
              <a:rPr lang="nb-NO" dirty="0" smtClean="0">
                <a:solidFill>
                  <a:schemeClr val="tx1"/>
                </a:solidFill>
              </a:rPr>
              <a:t> </a:t>
            </a:r>
            <a:r>
              <a:rPr lang="nb-NO" dirty="0" err="1" smtClean="0">
                <a:solidFill>
                  <a:schemeClr val="tx1"/>
                </a:solidFill>
              </a:rPr>
              <a:t>reality</a:t>
            </a:r>
            <a:r>
              <a:rPr lang="nb-NO" dirty="0" smtClean="0">
                <a:solidFill>
                  <a:schemeClr val="tx1"/>
                </a:solidFill>
              </a:rPr>
              <a:t> </a:t>
            </a:r>
            <a:r>
              <a:rPr lang="nb-NO" dirty="0" smtClean="0">
                <a:solidFill>
                  <a:schemeClr val="tx1"/>
                </a:solidFill>
              </a:rPr>
              <a:t>rom -  som heter </a:t>
            </a:r>
            <a:r>
              <a:rPr lang="nb-NO" dirty="0" smtClean="0">
                <a:solidFill>
                  <a:schemeClr val="tx1"/>
                </a:solidFill>
              </a:rPr>
              <a:t>«</a:t>
            </a:r>
            <a:r>
              <a:rPr lang="nb-NO" dirty="0">
                <a:solidFill>
                  <a:schemeClr val="tx1"/>
                </a:solidFill>
              </a:rPr>
              <a:t>T</a:t>
            </a:r>
            <a:r>
              <a:rPr lang="nb-NO" dirty="0" smtClean="0">
                <a:solidFill>
                  <a:schemeClr val="tx1"/>
                </a:solidFill>
              </a:rPr>
              <a:t>he Matrix</a:t>
            </a:r>
            <a:r>
              <a:rPr lang="nb-NO" dirty="0" smtClean="0">
                <a:solidFill>
                  <a:schemeClr val="tx1"/>
                </a:solidFill>
              </a:rPr>
              <a:t>».</a:t>
            </a:r>
            <a:endParaRPr lang="nb-NO" dirty="0">
              <a:solidFill>
                <a:schemeClr val="tx1"/>
              </a:solidFill>
            </a:endParaRPr>
          </a:p>
          <a:p>
            <a:pPr marL="1564317" lvl="3" indent="-342900" algn="l">
              <a:buFont typeface="Arial" panose="020B0604020202020204" pitchFamily="34" charset="0"/>
              <a:buChar char="•"/>
            </a:pPr>
            <a:r>
              <a:rPr lang="nb-NO" dirty="0" err="1">
                <a:solidFill>
                  <a:schemeClr val="tx1"/>
                </a:solidFill>
              </a:rPr>
              <a:t>Antonin</a:t>
            </a:r>
            <a:r>
              <a:rPr lang="nb-NO" dirty="0">
                <a:solidFill>
                  <a:schemeClr val="tx1"/>
                </a:solidFill>
              </a:rPr>
              <a:t> </a:t>
            </a:r>
            <a:r>
              <a:rPr lang="nb-NO" dirty="0" err="1">
                <a:solidFill>
                  <a:schemeClr val="tx1"/>
                </a:solidFill>
              </a:rPr>
              <a:t>Artaud</a:t>
            </a:r>
            <a:r>
              <a:rPr lang="nb-NO" dirty="0">
                <a:solidFill>
                  <a:schemeClr val="tx1"/>
                </a:solidFill>
              </a:rPr>
              <a:t> – Virtuell virkelighet i forhold til teater. (1938) (wikipedia. Virtual </a:t>
            </a:r>
            <a:r>
              <a:rPr lang="nb-NO" dirty="0" err="1">
                <a:solidFill>
                  <a:schemeClr val="tx1"/>
                </a:solidFill>
              </a:rPr>
              <a:t>Reality</a:t>
            </a:r>
            <a:r>
              <a:rPr lang="nb-NO" dirty="0">
                <a:solidFill>
                  <a:schemeClr val="tx1"/>
                </a:solidFill>
              </a:rPr>
              <a:t>)</a:t>
            </a:r>
          </a:p>
          <a:p>
            <a:pPr marL="1271479" lvl="2" indent="-457200" algn="l">
              <a:buFont typeface="Arial" panose="020B0604020202020204" pitchFamily="34" charset="0"/>
              <a:buChar char="•"/>
            </a:pPr>
            <a:r>
              <a:rPr lang="nb-NO" dirty="0">
                <a:solidFill>
                  <a:schemeClr val="tx1"/>
                </a:solidFill>
              </a:rPr>
              <a:t>Tidlige forsøk med omsluttende stereofilm fra 50 tallet. (CAVE konsept</a:t>
            </a:r>
            <a:r>
              <a:rPr lang="nb-NO" dirty="0" smtClean="0">
                <a:solidFill>
                  <a:schemeClr val="tx1"/>
                </a:solidFill>
              </a:rPr>
              <a:t>). </a:t>
            </a:r>
          </a:p>
          <a:p>
            <a:pPr marL="1271479" lvl="2" indent="-457200" algn="l">
              <a:buFont typeface="Arial" panose="020B0604020202020204" pitchFamily="34" charset="0"/>
              <a:buChar char="•"/>
            </a:pPr>
            <a:r>
              <a:rPr lang="nb-NO" dirty="0" smtClean="0">
                <a:solidFill>
                  <a:schemeClr val="tx1"/>
                </a:solidFill>
              </a:rPr>
              <a:t>Har blitt brukt i utall av filmer og serier opp gjennom tiden. </a:t>
            </a:r>
            <a:endParaRPr lang="nb-NO" dirty="0">
              <a:solidFill>
                <a:schemeClr val="tx1"/>
              </a:solidFill>
            </a:endParaRPr>
          </a:p>
          <a:p>
            <a:pPr marL="1271479" lvl="2" indent="-457200" algn="l">
              <a:buFont typeface="Arial" panose="020B0604020202020204" pitchFamily="34" charset="0"/>
              <a:buChar char="•"/>
            </a:pPr>
            <a:r>
              <a:rPr lang="nb-NO" dirty="0">
                <a:solidFill>
                  <a:schemeClr val="tx1"/>
                </a:solidFill>
              </a:rPr>
              <a:t>Blir ofte assosiert med bruk av HMD –VR hjelm eller briller. </a:t>
            </a:r>
          </a:p>
          <a:p>
            <a:pPr marL="1678617" lvl="3" indent="-457200" algn="l">
              <a:buFont typeface="Arial" panose="020B0604020202020204" pitchFamily="34" charset="0"/>
              <a:buChar char="•"/>
            </a:pPr>
            <a:r>
              <a:rPr lang="nb-NO" dirty="0">
                <a:solidFill>
                  <a:schemeClr val="tx1"/>
                </a:solidFill>
              </a:rPr>
              <a:t>HMD </a:t>
            </a:r>
            <a:r>
              <a:rPr lang="nb-NO" dirty="0" smtClean="0">
                <a:solidFill>
                  <a:schemeClr val="tx1"/>
                </a:solidFill>
              </a:rPr>
              <a:t>= </a:t>
            </a:r>
            <a:r>
              <a:rPr lang="nb-NO" dirty="0" err="1" smtClean="0">
                <a:solidFill>
                  <a:schemeClr val="tx1"/>
                </a:solidFill>
              </a:rPr>
              <a:t>Headmounted</a:t>
            </a:r>
            <a:r>
              <a:rPr lang="nb-NO" dirty="0" smtClean="0">
                <a:solidFill>
                  <a:schemeClr val="tx1"/>
                </a:solidFill>
              </a:rPr>
              <a:t> display</a:t>
            </a:r>
          </a:p>
          <a:p>
            <a:pPr marL="1271479" lvl="2" indent="-457200" algn="l">
              <a:buFont typeface="Arial" panose="020B0604020202020204" pitchFamily="34" charset="0"/>
              <a:buChar char="•"/>
            </a:pPr>
            <a:r>
              <a:rPr lang="nb-NO" dirty="0" smtClean="0">
                <a:solidFill>
                  <a:schemeClr val="tx1"/>
                </a:solidFill>
              </a:rPr>
              <a:t>Vi kjenner dette kanskje nå best gjennom </a:t>
            </a:r>
            <a:r>
              <a:rPr lang="nb-NO" dirty="0" err="1" smtClean="0">
                <a:solidFill>
                  <a:schemeClr val="tx1"/>
                </a:solidFill>
              </a:rPr>
              <a:t>Oculus</a:t>
            </a:r>
            <a:r>
              <a:rPr lang="nb-NO" dirty="0" smtClean="0">
                <a:solidFill>
                  <a:schemeClr val="tx1"/>
                </a:solidFill>
              </a:rPr>
              <a:t> Rift!</a:t>
            </a:r>
          </a:p>
          <a:p>
            <a:pPr marL="1271479" lvl="2" indent="-457200" algn="l">
              <a:buFont typeface="Arial" panose="020B0604020202020204" pitchFamily="34" charset="0"/>
              <a:buChar char="•"/>
            </a:pPr>
            <a:r>
              <a:rPr lang="nb-NO" dirty="0" smtClean="0">
                <a:solidFill>
                  <a:schemeClr val="tx1"/>
                </a:solidFill>
              </a:rPr>
              <a:t>Når man bruker en HMD er det 3D grafikk i stereo</a:t>
            </a:r>
            <a:endParaRPr lang="nb-NO" dirty="0">
              <a:solidFill>
                <a:schemeClr val="tx1"/>
              </a:solidFill>
            </a:endParaRPr>
          </a:p>
          <a:p>
            <a:pPr marL="1157179" lvl="2" indent="-342900" algn="l">
              <a:buFont typeface="Arial" panose="020B0604020202020204" pitchFamily="34" charset="0"/>
              <a:buChar char="•"/>
            </a:pPr>
            <a:endParaRPr lang="nb-NO" sz="32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Hva er Virtual </a:t>
            </a:r>
            <a:r>
              <a:rPr lang="nb-NO" sz="4800" dirty="0" err="1" smtClean="0"/>
              <a:t>Reality</a:t>
            </a:r>
            <a:r>
              <a:rPr lang="nb-NO" sz="4800" dirty="0" smtClean="0"/>
              <a:t> VR?</a:t>
            </a:r>
            <a:endParaRPr lang="nb-NO" sz="4800" dirty="0"/>
          </a:p>
        </p:txBody>
      </p:sp>
    </p:spTree>
    <p:extLst>
      <p:ext uri="{BB962C8B-B14F-4D97-AF65-F5344CB8AC3E}">
        <p14:creationId xmlns:p14="http://schemas.microsoft.com/office/powerpoint/2010/main" val="24439123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err="1" smtClean="0"/>
              <a:t>Headmounted</a:t>
            </a:r>
            <a:r>
              <a:rPr lang="nb-NO" sz="4800" dirty="0" smtClean="0"/>
              <a:t> displays</a:t>
            </a:r>
            <a:endParaRPr lang="nb-NO" sz="4800" dirty="0"/>
          </a:p>
        </p:txBody>
      </p:sp>
      <p:pic>
        <p:nvPicPr>
          <p:cNvPr id="1027" name="Picture 3" descr="C:\Ivar\NITH\diverse\alumni\Forte_VFX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969" b="22300"/>
          <a:stretch/>
        </p:blipFill>
        <p:spPr bwMode="auto">
          <a:xfrm>
            <a:off x="251520" y="1347614"/>
            <a:ext cx="2449648" cy="244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Ivar\NITH\diverse\alumni\0_480_640_0_70_http---i.haymarket.net.au-news-virtual-realit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364088" y="1347614"/>
            <a:ext cx="3600400" cy="25533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Ivar\NITH\diverse\alumni\VR_Helme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9" y="2143073"/>
            <a:ext cx="3096344" cy="2588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96218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3826768" cy="3394472"/>
          </a:xfrm>
          <a:prstGeom prst="rect">
            <a:avLst/>
          </a:prstGeom>
        </p:spPr>
        <p:txBody>
          <a:bodyPr vert="horz" lIns="91440" tIns="45720" rIns="91440" bIns="45720" rtlCol="0">
            <a:normAutofit fontScale="625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600" dirty="0" smtClean="0">
                <a:solidFill>
                  <a:schemeClr val="tx1"/>
                </a:solidFill>
              </a:rPr>
              <a:t>Ved å lage to bilder som er fotografert fra nesten samme vinkel (6,5 cm fra hverandre) og vise det ene bildet i det ene øyet og det andre i det andre vil man oppnå en stereo effekt. </a:t>
            </a:r>
          </a:p>
          <a:p>
            <a:pPr marL="750039" lvl="1" indent="-342900" algn="l">
              <a:buFont typeface="Arial" panose="020B0604020202020204" pitchFamily="34" charset="0"/>
              <a:buChar char="•"/>
            </a:pPr>
            <a:r>
              <a:rPr lang="nb-NO" sz="3600" dirty="0" smtClean="0">
                <a:solidFill>
                  <a:schemeClr val="tx1"/>
                </a:solidFill>
              </a:rPr>
              <a:t>Veldig gammel teknikk, sent 1800 tall. </a:t>
            </a:r>
          </a:p>
          <a:p>
            <a:pPr marL="1157179" lvl="2" indent="-342900" algn="l">
              <a:buFont typeface="Arial" panose="020B0604020202020204" pitchFamily="34" charset="0"/>
              <a:buChar char="•"/>
            </a:pPr>
            <a:endParaRPr lang="nb-NO" sz="32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Stereo som konsept</a:t>
            </a:r>
            <a:endParaRPr lang="nb-NO" sz="4800" dirty="0"/>
          </a:p>
        </p:txBody>
      </p:sp>
      <p:pic>
        <p:nvPicPr>
          <p:cNvPr id="2050" name="Picture 2" descr="http://assets.sbnation.com/assets/921131/tightrope-side-by-sid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609" y="1335000"/>
            <a:ext cx="4286672" cy="2244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3290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1157179" lvl="2" indent="-342900" algn="l">
              <a:buFont typeface="Arial" panose="020B0604020202020204" pitchFamily="34" charset="0"/>
              <a:buChar char="•"/>
            </a:pPr>
            <a:endParaRPr lang="nb-NO" sz="32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Stereo som konsept</a:t>
            </a:r>
            <a:endParaRPr lang="nb-NO" sz="4800" dirty="0"/>
          </a:p>
        </p:txBody>
      </p:sp>
      <p:pic>
        <p:nvPicPr>
          <p:cNvPr id="1026" name="Picture 2" descr="http://www.berezin.com/3d/images/pedstere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0773" y="1405396"/>
            <a:ext cx="4529699" cy="339860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609600" y="1352551"/>
            <a:ext cx="3547501" cy="3394472"/>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dirty="0" smtClean="0">
                <a:solidFill>
                  <a:schemeClr val="tx1"/>
                </a:solidFill>
              </a:rPr>
              <a:t>Gammel Stereo - kikkert. Med stereofoto montert i front</a:t>
            </a:r>
          </a:p>
          <a:p>
            <a:pPr marL="750039" lvl="1" indent="-342900" algn="l">
              <a:buFont typeface="Arial" panose="020B0604020202020204" pitchFamily="34" charset="0"/>
              <a:buChar char="•"/>
            </a:pPr>
            <a:r>
              <a:rPr lang="nb-NO" dirty="0" smtClean="0">
                <a:solidFill>
                  <a:schemeClr val="tx1"/>
                </a:solidFill>
              </a:rPr>
              <a:t>Dybde-effekt  </a:t>
            </a:r>
          </a:p>
          <a:p>
            <a:pPr marL="1157179" lvl="2" indent="-342900" algn="l">
              <a:buFont typeface="Arial" panose="020B0604020202020204" pitchFamily="34" charset="0"/>
              <a:buChar char="•"/>
            </a:pPr>
            <a:endParaRPr lang="nb-NO" sz="3200" dirty="0"/>
          </a:p>
        </p:txBody>
      </p:sp>
    </p:spTree>
    <p:extLst>
      <p:ext uri="{BB962C8B-B14F-4D97-AF65-F5344CB8AC3E}">
        <p14:creationId xmlns:p14="http://schemas.microsoft.com/office/powerpoint/2010/main" val="4055151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1157179" lvl="2" indent="-342900" algn="l">
              <a:buFont typeface="Arial" panose="020B0604020202020204" pitchFamily="34" charset="0"/>
              <a:buChar char="•"/>
            </a:pPr>
            <a:endParaRPr lang="nb-NO" sz="32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smtClean="0"/>
              <a:t>Google </a:t>
            </a:r>
            <a:r>
              <a:rPr lang="nb-NO" sz="4800" dirty="0" err="1" smtClean="0"/>
              <a:t>Cardboard</a:t>
            </a:r>
            <a:endParaRPr lang="nb-NO" sz="4800" dirty="0"/>
          </a:p>
        </p:txBody>
      </p:sp>
      <p:sp>
        <p:nvSpPr>
          <p:cNvPr id="5" name="Content Placeholder 2"/>
          <p:cNvSpPr txBox="1">
            <a:spLocks/>
          </p:cNvSpPr>
          <p:nvPr/>
        </p:nvSpPr>
        <p:spPr>
          <a:xfrm>
            <a:off x="609600" y="1352551"/>
            <a:ext cx="3547501" cy="3394472"/>
          </a:xfrm>
          <a:prstGeom prst="rect">
            <a:avLst/>
          </a:prstGeom>
        </p:spPr>
        <p:txBody>
          <a:bodyPr vert="horz" lIns="91440" tIns="45720" rIns="91440" bIns="45720" rtlCol="0">
            <a:normAutofit fontScale="700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dirty="0" smtClean="0">
                <a:solidFill>
                  <a:schemeClr val="tx1"/>
                </a:solidFill>
              </a:rPr>
              <a:t>Samme prinsipp som gamle stereo kikkerter.</a:t>
            </a:r>
          </a:p>
          <a:p>
            <a:pPr marL="750039" lvl="1" indent="-342900" algn="l">
              <a:buFont typeface="Arial" panose="020B0604020202020204" pitchFamily="34" charset="0"/>
              <a:buChar char="•"/>
            </a:pPr>
            <a:r>
              <a:rPr lang="nb-NO" dirty="0" smtClean="0">
                <a:solidFill>
                  <a:schemeClr val="tx1"/>
                </a:solidFill>
              </a:rPr>
              <a:t>Men her bruker vi 3D grafikk og skjermen på en mobil. </a:t>
            </a:r>
          </a:p>
          <a:p>
            <a:pPr marL="750039" lvl="1" indent="-342900" algn="l">
              <a:buFont typeface="Arial" panose="020B0604020202020204" pitchFamily="34" charset="0"/>
              <a:buChar char="•"/>
            </a:pPr>
            <a:r>
              <a:rPr lang="nb-NO" dirty="0" smtClean="0">
                <a:solidFill>
                  <a:schemeClr val="tx1"/>
                </a:solidFill>
              </a:rPr>
              <a:t>Splitter skjermen i to bilder – ett for hvert øye.</a:t>
            </a:r>
          </a:p>
          <a:p>
            <a:pPr marL="750039" lvl="1" indent="-342900" algn="l">
              <a:buFont typeface="Arial" panose="020B0604020202020204" pitchFamily="34" charset="0"/>
              <a:buChar char="•"/>
            </a:pPr>
            <a:r>
              <a:rPr lang="nb-NO" dirty="0" smtClean="0">
                <a:solidFill>
                  <a:schemeClr val="tx1"/>
                </a:solidFill>
              </a:rPr>
              <a:t>Gyroen i mobilen </a:t>
            </a:r>
            <a:r>
              <a:rPr lang="nb-NO" dirty="0" err="1" smtClean="0">
                <a:solidFill>
                  <a:schemeClr val="tx1"/>
                </a:solidFill>
              </a:rPr>
              <a:t>muligjør</a:t>
            </a:r>
            <a:r>
              <a:rPr lang="nb-NO" dirty="0" smtClean="0">
                <a:solidFill>
                  <a:schemeClr val="tx1"/>
                </a:solidFill>
              </a:rPr>
              <a:t> at vi kan kikke rundt i scenen. </a:t>
            </a:r>
          </a:p>
          <a:p>
            <a:pPr marL="750039" lvl="1" indent="-342900" algn="l">
              <a:buFont typeface="Arial" panose="020B0604020202020204" pitchFamily="34" charset="0"/>
              <a:buChar char="•"/>
            </a:pPr>
            <a:r>
              <a:rPr lang="nb-NO" dirty="0" smtClean="0">
                <a:solidFill>
                  <a:schemeClr val="tx1"/>
                </a:solidFill>
              </a:rPr>
              <a:t>Dette blir stereo 3D grafikk. </a:t>
            </a:r>
          </a:p>
          <a:p>
            <a:pPr marL="1157179" lvl="2" indent="-342900" algn="l">
              <a:buFont typeface="Arial" panose="020B0604020202020204" pitchFamily="34" charset="0"/>
              <a:buChar char="•"/>
            </a:pPr>
            <a:endParaRPr lang="nb-NO" sz="3200" dirty="0"/>
          </a:p>
        </p:txBody>
      </p:sp>
      <p:pic>
        <p:nvPicPr>
          <p:cNvPr id="5122" name="Picture 2" descr="http://www.3dexpert.eu/pic/cardboard_02.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67808" y="1491630"/>
            <a:ext cx="4617579" cy="2679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706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1157179" lvl="2" indent="-342900" algn="l">
              <a:buFont typeface="Arial" panose="020B0604020202020204" pitchFamily="34" charset="0"/>
              <a:buChar char="•"/>
            </a:pPr>
            <a:endParaRPr lang="nb-NO" sz="3200" dirty="0"/>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800" dirty="0" err="1" smtClean="0"/>
              <a:t>Workflow</a:t>
            </a:r>
            <a:endParaRPr lang="nb-NO" sz="4800" dirty="0"/>
          </a:p>
        </p:txBody>
      </p:sp>
      <p:sp>
        <p:nvSpPr>
          <p:cNvPr id="5" name="Content Placeholder 2"/>
          <p:cNvSpPr txBox="1">
            <a:spLocks/>
          </p:cNvSpPr>
          <p:nvPr/>
        </p:nvSpPr>
        <p:spPr>
          <a:xfrm>
            <a:off x="609600" y="1352551"/>
            <a:ext cx="8077200" cy="3394472"/>
          </a:xfrm>
          <a:prstGeom prst="rect">
            <a:avLst/>
          </a:prstGeom>
        </p:spPr>
        <p:txBody>
          <a:bodyPr vert="horz" lIns="91440" tIns="45720" rIns="91440" bIns="45720" rtlCol="0">
            <a:normAutofit fontScale="700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dirty="0" smtClean="0">
                <a:solidFill>
                  <a:schemeClr val="tx1"/>
                </a:solidFill>
              </a:rPr>
              <a:t>Innholdet designes i en 3D </a:t>
            </a:r>
            <a:r>
              <a:rPr lang="nb-NO" dirty="0" err="1" smtClean="0">
                <a:solidFill>
                  <a:schemeClr val="tx1"/>
                </a:solidFill>
              </a:rPr>
              <a:t>software</a:t>
            </a:r>
            <a:r>
              <a:rPr lang="nb-NO" dirty="0" smtClean="0">
                <a:solidFill>
                  <a:schemeClr val="tx1"/>
                </a:solidFill>
              </a:rPr>
              <a:t>. </a:t>
            </a:r>
          </a:p>
          <a:p>
            <a:pPr marL="1157179" lvl="2" indent="-342900" algn="l">
              <a:buFont typeface="Arial" panose="020B0604020202020204" pitchFamily="34" charset="0"/>
              <a:buChar char="•"/>
            </a:pPr>
            <a:r>
              <a:rPr lang="nb-NO" dirty="0" smtClean="0">
                <a:solidFill>
                  <a:schemeClr val="tx1"/>
                </a:solidFill>
              </a:rPr>
              <a:t>Her lages alt i 3D studio </a:t>
            </a:r>
            <a:r>
              <a:rPr lang="nb-NO" dirty="0" err="1" smtClean="0">
                <a:solidFill>
                  <a:schemeClr val="tx1"/>
                </a:solidFill>
              </a:rPr>
              <a:t>max</a:t>
            </a:r>
            <a:r>
              <a:rPr lang="nb-NO" dirty="0" smtClean="0">
                <a:solidFill>
                  <a:schemeClr val="tx1"/>
                </a:solidFill>
              </a:rPr>
              <a:t>. Modellering, teksturering, lyssetting. </a:t>
            </a:r>
          </a:p>
          <a:p>
            <a:pPr marL="1157179" lvl="2" indent="-342900" algn="l">
              <a:buFont typeface="Arial" panose="020B0604020202020204" pitchFamily="34" charset="0"/>
              <a:buChar char="•"/>
            </a:pPr>
            <a:r>
              <a:rPr lang="nb-NO" dirty="0" smtClean="0">
                <a:solidFill>
                  <a:schemeClr val="tx1"/>
                </a:solidFill>
              </a:rPr>
              <a:t>Eksporteres til </a:t>
            </a:r>
            <a:r>
              <a:rPr lang="nb-NO" dirty="0" err="1" smtClean="0">
                <a:solidFill>
                  <a:schemeClr val="tx1"/>
                </a:solidFill>
              </a:rPr>
              <a:t>Unity</a:t>
            </a:r>
            <a:r>
              <a:rPr lang="nb-NO" dirty="0" smtClean="0">
                <a:solidFill>
                  <a:schemeClr val="tx1"/>
                </a:solidFill>
              </a:rPr>
              <a:t> 3D som </a:t>
            </a:r>
            <a:r>
              <a:rPr lang="nb-NO" dirty="0" smtClean="0">
                <a:solidFill>
                  <a:schemeClr val="tx1"/>
                </a:solidFill>
              </a:rPr>
              <a:t>FBX</a:t>
            </a:r>
            <a:endParaRPr lang="nb-NO" dirty="0" smtClean="0">
              <a:solidFill>
                <a:schemeClr val="tx1"/>
              </a:solidFill>
            </a:endParaRPr>
          </a:p>
          <a:p>
            <a:pPr marL="1157179" lvl="2" indent="-342900" algn="l">
              <a:buFont typeface="Arial" panose="020B0604020202020204" pitchFamily="34" charset="0"/>
              <a:buChar char="•"/>
            </a:pPr>
            <a:r>
              <a:rPr lang="nb-NO" dirty="0" smtClean="0">
                <a:solidFill>
                  <a:schemeClr val="tx1"/>
                </a:solidFill>
              </a:rPr>
              <a:t>FBX er et 3D format som er ment for å kunne eksportere mellom programmer. </a:t>
            </a:r>
          </a:p>
          <a:p>
            <a:pPr marL="750039" lvl="1" indent="-342900" algn="l">
              <a:buFont typeface="Arial" panose="020B0604020202020204" pitchFamily="34" charset="0"/>
              <a:buChar char="•"/>
            </a:pPr>
            <a:r>
              <a:rPr lang="nb-NO" dirty="0" smtClean="0">
                <a:solidFill>
                  <a:schemeClr val="tx1"/>
                </a:solidFill>
              </a:rPr>
              <a:t>I </a:t>
            </a:r>
            <a:r>
              <a:rPr lang="nb-NO" dirty="0" err="1" smtClean="0">
                <a:solidFill>
                  <a:schemeClr val="tx1"/>
                </a:solidFill>
              </a:rPr>
              <a:t>Unity</a:t>
            </a:r>
            <a:r>
              <a:rPr lang="nb-NO" dirty="0" smtClean="0">
                <a:solidFill>
                  <a:schemeClr val="tx1"/>
                </a:solidFill>
              </a:rPr>
              <a:t> 3D </a:t>
            </a:r>
          </a:p>
          <a:p>
            <a:pPr marL="1157179" lvl="2" indent="-342900" algn="l">
              <a:buFont typeface="Arial" panose="020B0604020202020204" pitchFamily="34" charset="0"/>
              <a:buChar char="•"/>
            </a:pPr>
            <a:r>
              <a:rPr lang="nb-NO" dirty="0" smtClean="0">
                <a:solidFill>
                  <a:schemeClr val="tx1"/>
                </a:solidFill>
              </a:rPr>
              <a:t>Gjør siste arbeid på scenen, setter opp materialer, legger inn funksjonalitet. </a:t>
            </a:r>
          </a:p>
          <a:p>
            <a:pPr marL="1157179" lvl="2" indent="-342900" algn="l">
              <a:buFont typeface="Arial" panose="020B0604020202020204" pitchFamily="34" charset="0"/>
              <a:buChar char="•"/>
            </a:pPr>
            <a:r>
              <a:rPr lang="nb-NO" dirty="0" smtClean="0">
                <a:solidFill>
                  <a:schemeClr val="tx1"/>
                </a:solidFill>
              </a:rPr>
              <a:t>Så </a:t>
            </a:r>
            <a:r>
              <a:rPr lang="nb-NO" dirty="0">
                <a:solidFill>
                  <a:schemeClr val="tx1"/>
                </a:solidFill>
              </a:rPr>
              <a:t>settes opp virtuelt stereo </a:t>
            </a:r>
            <a:r>
              <a:rPr lang="nb-NO" dirty="0" smtClean="0">
                <a:solidFill>
                  <a:schemeClr val="tx1"/>
                </a:solidFill>
              </a:rPr>
              <a:t>kamera. </a:t>
            </a:r>
            <a:r>
              <a:rPr lang="nb-NO" dirty="0" err="1" smtClean="0">
                <a:solidFill>
                  <a:schemeClr val="tx1"/>
                </a:solidFill>
              </a:rPr>
              <a:t>Dive</a:t>
            </a:r>
            <a:r>
              <a:rPr lang="nb-NO" dirty="0" smtClean="0">
                <a:solidFill>
                  <a:schemeClr val="tx1"/>
                </a:solidFill>
              </a:rPr>
              <a:t> eller Google </a:t>
            </a:r>
            <a:r>
              <a:rPr lang="nb-NO" dirty="0" err="1" smtClean="0">
                <a:solidFill>
                  <a:schemeClr val="tx1"/>
                </a:solidFill>
              </a:rPr>
              <a:t>Cardboard</a:t>
            </a:r>
            <a:r>
              <a:rPr lang="nb-NO" dirty="0" smtClean="0">
                <a:solidFill>
                  <a:schemeClr val="tx1"/>
                </a:solidFill>
              </a:rPr>
              <a:t> SDK </a:t>
            </a:r>
            <a:r>
              <a:rPr lang="nb-NO" dirty="0" err="1" smtClean="0">
                <a:solidFill>
                  <a:schemeClr val="tx1"/>
                </a:solidFill>
              </a:rPr>
              <a:t>packages</a:t>
            </a:r>
            <a:r>
              <a:rPr lang="nb-NO" dirty="0" smtClean="0">
                <a:solidFill>
                  <a:schemeClr val="tx1"/>
                </a:solidFill>
              </a:rPr>
              <a:t> som lastes inn i </a:t>
            </a:r>
            <a:r>
              <a:rPr lang="nb-NO" dirty="0" err="1" smtClean="0">
                <a:solidFill>
                  <a:schemeClr val="tx1"/>
                </a:solidFill>
              </a:rPr>
              <a:t>Unity</a:t>
            </a:r>
            <a:r>
              <a:rPr lang="nb-NO" dirty="0" smtClean="0">
                <a:solidFill>
                  <a:schemeClr val="tx1"/>
                </a:solidFill>
              </a:rPr>
              <a:t>. </a:t>
            </a:r>
          </a:p>
          <a:p>
            <a:pPr marL="1157179" lvl="2" indent="-342900" algn="l">
              <a:buFont typeface="Arial" panose="020B0604020202020204" pitchFamily="34" charset="0"/>
              <a:buChar char="•"/>
            </a:pPr>
            <a:r>
              <a:rPr lang="nb-NO" dirty="0" smtClean="0">
                <a:solidFill>
                  <a:schemeClr val="tx1"/>
                </a:solidFill>
              </a:rPr>
              <a:t>Setter opp eksport innstillinger for </a:t>
            </a:r>
            <a:r>
              <a:rPr lang="nb-NO" dirty="0" err="1" smtClean="0">
                <a:solidFill>
                  <a:schemeClr val="tx1"/>
                </a:solidFill>
              </a:rPr>
              <a:t>Android</a:t>
            </a:r>
            <a:r>
              <a:rPr lang="nb-NO" dirty="0" smtClean="0">
                <a:solidFill>
                  <a:schemeClr val="tx1"/>
                </a:solidFill>
              </a:rPr>
              <a:t>. (Her må </a:t>
            </a:r>
            <a:r>
              <a:rPr lang="nb-NO" dirty="0" err="1" smtClean="0">
                <a:solidFill>
                  <a:schemeClr val="tx1"/>
                </a:solidFill>
              </a:rPr>
              <a:t>Android</a:t>
            </a:r>
            <a:r>
              <a:rPr lang="nb-NO" dirty="0" smtClean="0">
                <a:solidFill>
                  <a:schemeClr val="tx1"/>
                </a:solidFill>
              </a:rPr>
              <a:t> SDK med riktige versjoner og Java </a:t>
            </a:r>
            <a:r>
              <a:rPr lang="nb-NO" dirty="0" err="1" smtClean="0">
                <a:solidFill>
                  <a:schemeClr val="tx1"/>
                </a:solidFill>
              </a:rPr>
              <a:t>Dev</a:t>
            </a:r>
            <a:r>
              <a:rPr lang="nb-NO" dirty="0" smtClean="0">
                <a:solidFill>
                  <a:schemeClr val="tx1"/>
                </a:solidFill>
              </a:rPr>
              <a:t> </a:t>
            </a:r>
            <a:r>
              <a:rPr lang="nb-NO" dirty="0" err="1" smtClean="0">
                <a:solidFill>
                  <a:schemeClr val="tx1"/>
                </a:solidFill>
              </a:rPr>
              <a:t>kit</a:t>
            </a:r>
            <a:r>
              <a:rPr lang="nb-NO" dirty="0" smtClean="0">
                <a:solidFill>
                  <a:schemeClr val="tx1"/>
                </a:solidFill>
              </a:rPr>
              <a:t>. Være installert på forhånd.)</a:t>
            </a:r>
          </a:p>
          <a:p>
            <a:pPr marL="1157179" lvl="2" indent="-342900" algn="l">
              <a:buFont typeface="Arial" panose="020B0604020202020204" pitchFamily="34" charset="0"/>
              <a:buChar char="•"/>
            </a:pPr>
            <a:r>
              <a:rPr lang="nb-NO" dirty="0" smtClean="0">
                <a:solidFill>
                  <a:schemeClr val="tx1"/>
                </a:solidFill>
              </a:rPr>
              <a:t>Bygger APK fil som installeres på </a:t>
            </a:r>
            <a:r>
              <a:rPr lang="nb-NO" dirty="0" err="1" smtClean="0">
                <a:solidFill>
                  <a:schemeClr val="tx1"/>
                </a:solidFill>
              </a:rPr>
              <a:t>Android</a:t>
            </a:r>
            <a:r>
              <a:rPr lang="nb-NO" dirty="0" smtClean="0">
                <a:solidFill>
                  <a:schemeClr val="tx1"/>
                </a:solidFill>
              </a:rPr>
              <a:t> telefonen. </a:t>
            </a:r>
          </a:p>
          <a:p>
            <a:pPr marL="750039" lvl="1" indent="-342900" algn="l">
              <a:buFont typeface="Arial" panose="020B0604020202020204" pitchFamily="34" charset="0"/>
              <a:buChar char="•"/>
            </a:pPr>
            <a:r>
              <a:rPr lang="nb-NO" dirty="0" smtClean="0">
                <a:solidFill>
                  <a:schemeClr val="tx1"/>
                </a:solidFill>
              </a:rPr>
              <a:t>Man </a:t>
            </a:r>
            <a:r>
              <a:rPr lang="nb-NO" dirty="0">
                <a:solidFill>
                  <a:schemeClr val="tx1"/>
                </a:solidFill>
              </a:rPr>
              <a:t>velge mellom å </a:t>
            </a:r>
            <a:r>
              <a:rPr lang="nb-NO" dirty="0" err="1">
                <a:solidFill>
                  <a:schemeClr val="tx1"/>
                </a:solidFill>
              </a:rPr>
              <a:t>lysbake</a:t>
            </a:r>
            <a:r>
              <a:rPr lang="nb-NO" dirty="0">
                <a:solidFill>
                  <a:schemeClr val="tx1"/>
                </a:solidFill>
              </a:rPr>
              <a:t> i 3D softwaren eller i Unity3D</a:t>
            </a:r>
          </a:p>
          <a:p>
            <a:pPr marL="1157179" lvl="2" indent="-342900" algn="l">
              <a:buFont typeface="Arial" panose="020B0604020202020204" pitchFamily="34" charset="0"/>
              <a:buChar char="•"/>
            </a:pPr>
            <a:endParaRPr lang="nb-NO" dirty="0"/>
          </a:p>
        </p:txBody>
      </p:sp>
    </p:spTree>
    <p:extLst>
      <p:ext uri="{BB962C8B-B14F-4D97-AF65-F5344CB8AC3E}">
        <p14:creationId xmlns:p14="http://schemas.microsoft.com/office/powerpoint/2010/main" val="2176199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57200" y="1200151"/>
            <a:ext cx="8229600" cy="3394472"/>
          </a:xfrm>
          <a:prstGeom prst="rect">
            <a:avLst/>
          </a:prstGeom>
        </p:spPr>
        <p:txBody>
          <a:bodyPr vert="horz" lIns="91440" tIns="45720" rIns="91440" bIns="45720" rtlCol="0">
            <a:normAutofit fontScale="92500" lnSpcReduction="20000"/>
          </a:bodyPr>
          <a:lstStyle>
            <a:lvl1pPr marL="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1pPr>
            <a:lvl2pPr marL="407139"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814279"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221417"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62855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035696"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442835"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284997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257114"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750039" lvl="1" indent="-342900" algn="l">
              <a:buFont typeface="Arial" panose="020B0604020202020204" pitchFamily="34" charset="0"/>
              <a:buChar char="•"/>
            </a:pPr>
            <a:r>
              <a:rPr lang="nb-NO" sz="3600" dirty="0" smtClean="0">
                <a:solidFill>
                  <a:schemeClr val="tx1"/>
                </a:solidFill>
              </a:rPr>
              <a:t>I 3D studio </a:t>
            </a:r>
            <a:r>
              <a:rPr lang="nb-NO" sz="3600" dirty="0" err="1" smtClean="0">
                <a:solidFill>
                  <a:schemeClr val="tx1"/>
                </a:solidFill>
              </a:rPr>
              <a:t>max</a:t>
            </a:r>
            <a:r>
              <a:rPr lang="nb-NO" sz="3600" dirty="0" smtClean="0">
                <a:solidFill>
                  <a:schemeClr val="tx1"/>
                </a:solidFill>
              </a:rPr>
              <a:t> e.l.: </a:t>
            </a:r>
          </a:p>
          <a:p>
            <a:pPr marL="1157179" lvl="2" indent="-342900" algn="l">
              <a:buFont typeface="Arial" panose="020B0604020202020204" pitchFamily="34" charset="0"/>
              <a:buChar char="•"/>
            </a:pPr>
            <a:r>
              <a:rPr lang="nb-NO" sz="3200" dirty="0" smtClean="0">
                <a:solidFill>
                  <a:schemeClr val="tx1"/>
                </a:solidFill>
              </a:rPr>
              <a:t>Følger normale krav til </a:t>
            </a:r>
            <a:r>
              <a:rPr lang="nb-NO" sz="3200" dirty="0" err="1" smtClean="0">
                <a:solidFill>
                  <a:schemeClr val="tx1"/>
                </a:solidFill>
              </a:rPr>
              <a:t>spillproduksjon</a:t>
            </a:r>
            <a:r>
              <a:rPr lang="nb-NO" sz="3200" dirty="0" smtClean="0">
                <a:solidFill>
                  <a:schemeClr val="tx1"/>
                </a:solidFill>
              </a:rPr>
              <a:t>:</a:t>
            </a:r>
          </a:p>
          <a:p>
            <a:pPr marL="1564317" lvl="3" indent="-342900" algn="l">
              <a:buFont typeface="Arial" panose="020B0604020202020204" pitchFamily="34" charset="0"/>
              <a:buChar char="•"/>
            </a:pPr>
            <a:r>
              <a:rPr lang="nb-NO" sz="3200" dirty="0" smtClean="0">
                <a:solidFill>
                  <a:schemeClr val="tx1"/>
                </a:solidFill>
              </a:rPr>
              <a:t>Hold nede antall polygoner.</a:t>
            </a:r>
          </a:p>
          <a:p>
            <a:pPr marL="1971456" lvl="4" indent="-342900" algn="l">
              <a:buFont typeface="Arial" panose="020B0604020202020204" pitchFamily="34" charset="0"/>
              <a:buChar char="•"/>
            </a:pPr>
            <a:r>
              <a:rPr lang="nb-NO" sz="2200" dirty="0" err="1" smtClean="0">
                <a:solidFill>
                  <a:schemeClr val="tx1"/>
                </a:solidFill>
              </a:rPr>
              <a:t>Low</a:t>
            </a:r>
            <a:r>
              <a:rPr lang="nb-NO" sz="2200" dirty="0" smtClean="0">
                <a:solidFill>
                  <a:schemeClr val="tx1"/>
                </a:solidFill>
              </a:rPr>
              <a:t> </a:t>
            </a:r>
            <a:r>
              <a:rPr lang="nb-NO" sz="2200" dirty="0" err="1" smtClean="0">
                <a:solidFill>
                  <a:schemeClr val="tx1"/>
                </a:solidFill>
              </a:rPr>
              <a:t>poly</a:t>
            </a:r>
            <a:r>
              <a:rPr lang="nb-NO" sz="2200" dirty="0" smtClean="0">
                <a:solidFill>
                  <a:schemeClr val="tx1"/>
                </a:solidFill>
              </a:rPr>
              <a:t> modellering. </a:t>
            </a:r>
          </a:p>
          <a:p>
            <a:pPr marL="1564317" lvl="3" indent="-342900" algn="l">
              <a:buFont typeface="Arial" panose="020B0604020202020204" pitchFamily="34" charset="0"/>
              <a:buChar char="•"/>
            </a:pPr>
            <a:r>
              <a:rPr lang="nb-NO" sz="3200" dirty="0" smtClean="0">
                <a:solidFill>
                  <a:schemeClr val="tx1"/>
                </a:solidFill>
              </a:rPr>
              <a:t>Forsøk å løse teksturer med Atlas. </a:t>
            </a:r>
          </a:p>
          <a:p>
            <a:pPr marL="1971456" lvl="4" indent="-342900" algn="l">
              <a:buFont typeface="Arial" panose="020B0604020202020204" pitchFamily="34" charset="0"/>
              <a:buChar char="•"/>
            </a:pPr>
            <a:r>
              <a:rPr lang="nb-NO" sz="2200" dirty="0" smtClean="0">
                <a:solidFill>
                  <a:schemeClr val="tx1"/>
                </a:solidFill>
              </a:rPr>
              <a:t>Holde nede antall materialer.</a:t>
            </a:r>
          </a:p>
          <a:p>
            <a:pPr marL="1564317" lvl="3" indent="-342900" algn="l">
              <a:buFont typeface="Arial" panose="020B0604020202020204" pitchFamily="34" charset="0"/>
              <a:buChar char="•"/>
            </a:pPr>
            <a:r>
              <a:rPr lang="nb-NO" sz="3200" dirty="0" smtClean="0">
                <a:solidFill>
                  <a:schemeClr val="tx1"/>
                </a:solidFill>
              </a:rPr>
              <a:t>Holde nede antall modeller. </a:t>
            </a:r>
          </a:p>
          <a:p>
            <a:pPr marL="1971456" lvl="4" indent="-342900" algn="l">
              <a:buFont typeface="Arial" panose="020B0604020202020204" pitchFamily="34" charset="0"/>
              <a:buChar char="•"/>
            </a:pPr>
            <a:r>
              <a:rPr lang="nb-NO" sz="2200" dirty="0" smtClean="0">
                <a:solidFill>
                  <a:schemeClr val="tx1"/>
                </a:solidFill>
              </a:rPr>
              <a:t>Hvis mulig slå sammen flere modeller til en.</a:t>
            </a:r>
          </a:p>
          <a:p>
            <a:pPr marL="1157179" lvl="2" indent="-342900" algn="l">
              <a:buFont typeface="Arial" panose="020B0604020202020204" pitchFamily="34" charset="0"/>
              <a:buChar char="•"/>
            </a:pPr>
            <a:endParaRPr lang="nb-NO" sz="3200" dirty="0" smtClean="0">
              <a:solidFill>
                <a:schemeClr val="tx1"/>
              </a:solidFill>
            </a:endParaRPr>
          </a:p>
        </p:txBody>
      </p:sp>
      <p:sp>
        <p:nvSpPr>
          <p:cNvPr id="7" name="Title 1"/>
          <p:cNvSpPr txBox="1">
            <a:spLocks/>
          </p:cNvSpPr>
          <p:nvPr/>
        </p:nvSpPr>
        <p:spPr>
          <a:xfrm>
            <a:off x="457200" y="205979"/>
            <a:ext cx="8229600" cy="857250"/>
          </a:xfrm>
          <a:prstGeom prst="rect">
            <a:avLst/>
          </a:prstGeom>
        </p:spPr>
        <p:txBody>
          <a:bodyPr vert="horz" lIns="91440" tIns="45720" rIns="91440" bIns="45720" rtlCol="0" anchor="t">
            <a:noAutofit/>
          </a:bodyPr>
          <a:lstStyle>
            <a:lvl1pPr algn="l" defTabSz="914400" rtl="0" eaLnBrk="1" latinLnBrk="0" hangingPunct="1">
              <a:spcBef>
                <a:spcPct val="0"/>
              </a:spcBef>
              <a:buNone/>
              <a:defRPr sz="5200" kern="1200">
                <a:solidFill>
                  <a:schemeClr val="tx1"/>
                </a:solidFill>
                <a:latin typeface="+mj-lt"/>
                <a:ea typeface="+mj-ea"/>
                <a:cs typeface="+mj-cs"/>
              </a:defRPr>
            </a:lvl1pPr>
          </a:lstStyle>
          <a:p>
            <a:pPr algn="r"/>
            <a:r>
              <a:rPr lang="nb-NO" sz="4000" dirty="0" smtClean="0"/>
              <a:t>Design av scenen - prinsipper</a:t>
            </a:r>
            <a:endParaRPr lang="nb-NO" sz="4000" dirty="0"/>
          </a:p>
        </p:txBody>
      </p:sp>
    </p:spTree>
    <p:extLst>
      <p:ext uri="{BB962C8B-B14F-4D97-AF65-F5344CB8AC3E}">
        <p14:creationId xmlns:p14="http://schemas.microsoft.com/office/powerpoint/2010/main" val="2697885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1213</TotalTime>
  <Words>1156</Words>
  <Application>Microsoft Office PowerPoint</Application>
  <PresentationFormat>Skjermfremvisning (16:9)</PresentationFormat>
  <Paragraphs>119</Paragraphs>
  <Slides>19</Slides>
  <Notes>3</Notes>
  <HiddenSlides>0</HiddenSlides>
  <MMClips>0</MMClips>
  <ScaleCrop>false</ScaleCrop>
  <HeadingPairs>
    <vt:vector size="4" baseType="variant">
      <vt:variant>
        <vt:lpstr>Tema</vt:lpstr>
      </vt:variant>
      <vt:variant>
        <vt:i4>1</vt:i4>
      </vt:variant>
      <vt:variant>
        <vt:lpstr>Lysbildetitler</vt:lpstr>
      </vt:variant>
      <vt:variant>
        <vt:i4>19</vt:i4>
      </vt:variant>
    </vt:vector>
  </HeadingPairs>
  <TitlesOfParts>
    <vt:vector size="20" baseType="lpstr">
      <vt:lpstr>Office-tema</vt:lpstr>
      <vt:lpstr>3D design for Mobil VR</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Takk for meg!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design for Mobil VR</dc:title>
  <dc:creator>Ivar Kjellmo</dc:creator>
  <cp:lastModifiedBy>Ivar Kjellmo</cp:lastModifiedBy>
  <cp:revision>30</cp:revision>
  <dcterms:created xsi:type="dcterms:W3CDTF">2015-03-29T16:44:04Z</dcterms:created>
  <dcterms:modified xsi:type="dcterms:W3CDTF">2015-04-02T10:24:47Z</dcterms:modified>
</cp:coreProperties>
</file>